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3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showGuides="1">
      <p:cViewPr varScale="1">
        <p:scale>
          <a:sx n="55" d="100"/>
          <a:sy n="55" d="100"/>
        </p:scale>
        <p:origin x="379" y="43"/>
      </p:cViewPr>
      <p:guideLst>
        <p:guide orient="horz" pos="3097"/>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F1D8D5-878E-47CE-BF46-CE5F9B4E6F12}" type="datetimeFigureOut">
              <a:rPr kumimoji="1" lang="ja-JP" altLang="en-US" smtClean="0"/>
              <a:t>2024/10/29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474F09-4601-403F-9A74-67A514647F5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AF1D8D5-878E-47CE-BF46-CE5F9B4E6F12}" type="datetimeFigureOut">
              <a:rPr kumimoji="1" lang="ja-JP" altLang="en-US" smtClean="0"/>
              <a:t>2024/10/29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8474F09-4601-403F-9A74-67A514647F55}"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直線コネクタ 25"/>
          <p:cNvCxnSpPr>
            <a:cxnSpLocks/>
          </p:cNvCxnSpPr>
          <p:nvPr/>
        </p:nvCxnSpPr>
        <p:spPr>
          <a:xfrm>
            <a:off x="0" y="8553517"/>
            <a:ext cx="6869996" cy="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939289" y="2135047"/>
            <a:ext cx="5979659" cy="263149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「介護サービス事業者経営情報」の報告については、</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日付けの経営者向け情報提供（「介護サービス事業経営情報」の報告を正しく行って適切な介護報酬改定につなげよう！）において会員の皆様にすでにお知らせしたところですが、その際、後日発出されることとなるとしてお知らせした、都道府県の「情報公表制度」に関する通知が</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日付けで発出されたので、改めてお知らせいたします。</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都道府県の「情報公表制度」は、利用者の権利擁護、サービスの質の向上等に資する情報提供の環境整備を図るため、介護保険法の規定に基づいて、事業者に対し、「介護サービス情報」の公表を義務付けるものですが、　「介護サービス事業者経営情報」の報告・公表制度の創設に併せて、都道府県の「情報公表制度」 においても、「財務状況」を報告・公表することとされました。</a:t>
            </a:r>
          </a:p>
        </p:txBody>
      </p:sp>
      <p:sp>
        <p:nvSpPr>
          <p:cNvPr id="80" name="正方形/長方形 79"/>
          <p:cNvSpPr/>
          <p:nvPr/>
        </p:nvSpPr>
        <p:spPr>
          <a:xfrm>
            <a:off x="50522" y="2075325"/>
            <a:ext cx="923056" cy="2670418"/>
          </a:xfrm>
          <a:prstGeom prst="rect">
            <a:avLst/>
          </a:prstGeom>
          <a:solidFill>
            <a:schemeClr val="accent5">
              <a:lumMod val="7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制度</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趣旨</a:t>
            </a:r>
          </a:p>
        </p:txBody>
      </p:sp>
      <p:sp>
        <p:nvSpPr>
          <p:cNvPr id="8" name="正方形/長方形 7">
            <a:extLst>
              <a:ext uri="{FF2B5EF4-FFF2-40B4-BE49-F238E27FC236}">
                <a16:creationId xmlns:a16="http://schemas.microsoft.com/office/drawing/2014/main" id="{6FE36FE1-7B7D-5071-D3B7-9761FF143D74}"/>
              </a:ext>
            </a:extLst>
          </p:cNvPr>
          <p:cNvSpPr/>
          <p:nvPr/>
        </p:nvSpPr>
        <p:spPr>
          <a:xfrm>
            <a:off x="65555" y="8623139"/>
            <a:ext cx="908024" cy="63635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報告</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期限</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1F27B9AF-5B49-5668-2CE7-9C6BE255D6BA}"/>
              </a:ext>
            </a:extLst>
          </p:cNvPr>
          <p:cNvSpPr txBox="1"/>
          <p:nvPr/>
        </p:nvSpPr>
        <p:spPr>
          <a:xfrm>
            <a:off x="949870" y="8678418"/>
            <a:ext cx="5864563" cy="553998"/>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提出期限は、各都道府県等の実情に応じて適宜定めることとされています。</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現行の、都道府県の「情報公表制度」と同様です。　</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直線コネクタ 10">
            <a:extLst>
              <a:ext uri="{FF2B5EF4-FFF2-40B4-BE49-F238E27FC236}">
                <a16:creationId xmlns:a16="http://schemas.microsoft.com/office/drawing/2014/main" id="{E87AB27A-D719-536D-A41F-1D1DB6A89607}"/>
              </a:ext>
            </a:extLst>
          </p:cNvPr>
          <p:cNvCxnSpPr>
            <a:cxnSpLocks/>
          </p:cNvCxnSpPr>
          <p:nvPr/>
        </p:nvCxnSpPr>
        <p:spPr>
          <a:xfrm>
            <a:off x="0" y="4811377"/>
            <a:ext cx="6858000" cy="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図 12">
            <a:extLst>
              <a:ext uri="{FF2B5EF4-FFF2-40B4-BE49-F238E27FC236}">
                <a16:creationId xmlns:a16="http://schemas.microsoft.com/office/drawing/2014/main" id="{ADDBA9A2-C145-14D1-5349-A5989C6E5B44}"/>
              </a:ext>
            </a:extLst>
          </p:cNvPr>
          <p:cNvPicPr>
            <a:picLocks noChangeAspect="1"/>
          </p:cNvPicPr>
          <p:nvPr/>
        </p:nvPicPr>
        <p:blipFill>
          <a:blip r:embed="rId2"/>
          <a:stretch>
            <a:fillRect/>
          </a:stretch>
        </p:blipFill>
        <p:spPr>
          <a:xfrm>
            <a:off x="271697" y="67202"/>
            <a:ext cx="6498899" cy="243861"/>
          </a:xfrm>
          <a:prstGeom prst="rect">
            <a:avLst/>
          </a:prstGeom>
        </p:spPr>
      </p:pic>
      <p:pic>
        <p:nvPicPr>
          <p:cNvPr id="16" name="図 15">
            <a:extLst>
              <a:ext uri="{FF2B5EF4-FFF2-40B4-BE49-F238E27FC236}">
                <a16:creationId xmlns:a16="http://schemas.microsoft.com/office/drawing/2014/main" id="{D7C3C86A-ADC5-E20D-BFEC-896560B0979E}"/>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a:xfrm>
            <a:off x="543808" y="434028"/>
            <a:ext cx="3718560" cy="560705"/>
          </a:xfrm>
          <a:prstGeom prst="rect">
            <a:avLst/>
          </a:prstGeom>
          <a:noFill/>
          <a:ln>
            <a:noFill/>
          </a:ln>
        </p:spPr>
      </p:pic>
      <p:sp>
        <p:nvSpPr>
          <p:cNvPr id="17" name="AutoShape 4">
            <a:extLst>
              <a:ext uri="{FF2B5EF4-FFF2-40B4-BE49-F238E27FC236}">
                <a16:creationId xmlns:a16="http://schemas.microsoft.com/office/drawing/2014/main" id="{068F8D0B-725F-A419-7EF4-DAD25B33C6F6}"/>
              </a:ext>
            </a:extLst>
          </p:cNvPr>
          <p:cNvSpPr>
            <a:spLocks noChangeArrowheads="1"/>
          </p:cNvSpPr>
          <p:nvPr/>
        </p:nvSpPr>
        <p:spPr bwMode="auto">
          <a:xfrm>
            <a:off x="271697" y="1190006"/>
            <a:ext cx="6337300" cy="645964"/>
          </a:xfrm>
          <a:prstGeom prst="roundRect">
            <a:avLst>
              <a:gd name="adj" fmla="val 21023"/>
            </a:avLst>
          </a:prstGeom>
          <a:solidFill>
            <a:srgbClr val="FFFFFF"/>
          </a:solidFill>
          <a:ln w="57150">
            <a:solidFill>
              <a:schemeClr val="tx2"/>
            </a:solidFill>
            <a:round/>
          </a:ln>
          <a:effectLst>
            <a:outerShdw dist="89803" dir="2700000" algn="ctr" rotWithShape="0">
              <a:srgbClr val="333333"/>
            </a:outerShdw>
          </a:effectLst>
        </p:spPr>
        <p:txBody>
          <a:bodyPr rot="0" vert="horz" wrap="square" lIns="84240" tIns="31320" rIns="84240" bIns="31320" anchor="t" anchorCtr="0" upright="1">
            <a:noAutofit/>
          </a:bodyPr>
          <a:lstStyle/>
          <a:p>
            <a:pPr algn="ctr">
              <a:lnSpc>
                <a:spcPts val="2000"/>
              </a:lnSpc>
            </a:pP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sym typeface="+mn-ea"/>
              </a:rPr>
              <a:t>都道府県の「</a:t>
            </a:r>
            <a:r>
              <a:rPr lang="ja-JP" altLang="en-US" sz="2000" b="1" dirty="0">
                <a:latin typeface="Meiryo UI" panose="020B0604030504040204" pitchFamily="50" charset="-128"/>
                <a:ea typeface="Meiryo UI" panose="020B0604030504040204" pitchFamily="50" charset="-128"/>
                <a:cs typeface="Meiryo UI" panose="020B0604030504040204" pitchFamily="50" charset="-128"/>
                <a:sym typeface="+mn-ea"/>
              </a:rPr>
              <a:t>情報公表制度」における</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sym typeface="+mn-ea"/>
            </a:endParaRPr>
          </a:p>
          <a:p>
            <a:pPr algn="ctr">
              <a:lnSpc>
                <a:spcPts val="20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sym typeface="+mn-ea"/>
              </a:rPr>
              <a:t>「</a:t>
            </a:r>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sym typeface="+mn-ea"/>
              </a:rPr>
              <a:t>財務状況」の追加について</a:t>
            </a:r>
            <a:endParaRPr lang="ja-JP" sz="20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cxnSp>
        <p:nvCxnSpPr>
          <p:cNvPr id="21" name="Line 2">
            <a:extLst>
              <a:ext uri="{FF2B5EF4-FFF2-40B4-BE49-F238E27FC236}">
                <a16:creationId xmlns:a16="http://schemas.microsoft.com/office/drawing/2014/main" id="{65F7152D-2115-D715-373C-7890818BB6AC}"/>
              </a:ext>
            </a:extLst>
          </p:cNvPr>
          <p:cNvCxnSpPr>
            <a:cxnSpLocks noChangeShapeType="1"/>
          </p:cNvCxnSpPr>
          <p:nvPr/>
        </p:nvCxnSpPr>
        <p:spPr bwMode="auto">
          <a:xfrm>
            <a:off x="213598" y="330681"/>
            <a:ext cx="0" cy="625158"/>
          </a:xfrm>
          <a:prstGeom prst="line">
            <a:avLst/>
          </a:prstGeom>
          <a:noFill/>
          <a:ln w="190500">
            <a:solidFill>
              <a:schemeClr val="accent5">
                <a:lumMod val="75000"/>
              </a:schemeClr>
            </a:solidFill>
            <a:round/>
          </a:ln>
          <a:effectLst>
            <a:outerShdw dist="81320" dir="2319588" algn="ctr" rotWithShape="0">
              <a:srgbClr val="969696"/>
            </a:outerShdw>
          </a:effectLst>
        </p:spPr>
      </p:cxnSp>
      <p:grpSp>
        <p:nvGrpSpPr>
          <p:cNvPr id="2" name="Group 4">
            <a:extLst>
              <a:ext uri="{FF2B5EF4-FFF2-40B4-BE49-F238E27FC236}">
                <a16:creationId xmlns:a16="http://schemas.microsoft.com/office/drawing/2014/main" id="{9C96DA17-CA9A-2CD1-71F1-C100115C562E}"/>
              </a:ext>
            </a:extLst>
          </p:cNvPr>
          <p:cNvGrpSpPr>
            <a:grpSpLocks noChangeAspect="1"/>
          </p:cNvGrpSpPr>
          <p:nvPr/>
        </p:nvGrpSpPr>
        <p:grpSpPr bwMode="auto">
          <a:xfrm>
            <a:off x="310632" y="418735"/>
            <a:ext cx="6386513" cy="508000"/>
            <a:chOff x="812" y="288"/>
            <a:chExt cx="4023" cy="320"/>
          </a:xfrm>
        </p:grpSpPr>
        <p:sp>
          <p:nvSpPr>
            <p:cNvPr id="3" name="AutoShape 3">
              <a:extLst>
                <a:ext uri="{FF2B5EF4-FFF2-40B4-BE49-F238E27FC236}">
                  <a16:creationId xmlns:a16="http://schemas.microsoft.com/office/drawing/2014/main" id="{46EF7483-4B12-13D4-A4B3-C1448170DC5A}"/>
                </a:ext>
              </a:extLst>
            </p:cNvPr>
            <p:cNvSpPr>
              <a:spLocks noChangeAspect="1" noChangeArrowheads="1" noTextEdit="1"/>
            </p:cNvSpPr>
            <p:nvPr/>
          </p:nvSpPr>
          <p:spPr bwMode="auto">
            <a:xfrm>
              <a:off x="812" y="288"/>
              <a:ext cx="3943"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 name="Rectangle 5">
              <a:extLst>
                <a:ext uri="{FF2B5EF4-FFF2-40B4-BE49-F238E27FC236}">
                  <a16:creationId xmlns:a16="http://schemas.microsoft.com/office/drawing/2014/main" id="{BA53B9BE-8B39-A3F4-2A80-8FD250F5AFA6}"/>
                </a:ext>
              </a:extLst>
            </p:cNvPr>
            <p:cNvSpPr>
              <a:spLocks noChangeArrowheads="1"/>
            </p:cNvSpPr>
            <p:nvPr/>
          </p:nvSpPr>
          <p:spPr bwMode="auto">
            <a:xfrm>
              <a:off x="3936" y="311"/>
              <a:ext cx="7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5" name="Rectangle 6">
              <a:extLst>
                <a:ext uri="{FF2B5EF4-FFF2-40B4-BE49-F238E27FC236}">
                  <a16:creationId xmlns:a16="http://schemas.microsoft.com/office/drawing/2014/main" id="{AF75303C-E8C5-E58E-660B-DA06D3A1AFCA}"/>
                </a:ext>
              </a:extLst>
            </p:cNvPr>
            <p:cNvSpPr>
              <a:spLocks noChangeArrowheads="1"/>
            </p:cNvSpPr>
            <p:nvPr/>
          </p:nvSpPr>
          <p:spPr bwMode="auto">
            <a:xfrm>
              <a:off x="3977" y="311"/>
              <a:ext cx="222"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経営者向</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6" name="Rectangle 7">
              <a:extLst>
                <a:ext uri="{FF2B5EF4-FFF2-40B4-BE49-F238E27FC236}">
                  <a16:creationId xmlns:a16="http://schemas.microsoft.com/office/drawing/2014/main" id="{92A55C2E-386F-1CCD-C5BE-DC34CAA1B0B6}"/>
                </a:ext>
              </a:extLst>
            </p:cNvPr>
            <p:cNvSpPr>
              <a:spLocks noChangeArrowheads="1"/>
            </p:cNvSpPr>
            <p:nvPr/>
          </p:nvSpPr>
          <p:spPr bwMode="auto">
            <a:xfrm>
              <a:off x="4309" y="311"/>
              <a:ext cx="92"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け</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4" name="Rectangle 8">
              <a:extLst>
                <a:ext uri="{FF2B5EF4-FFF2-40B4-BE49-F238E27FC236}">
                  <a16:creationId xmlns:a16="http://schemas.microsoft.com/office/drawing/2014/main" id="{60512C10-BC0F-9C7E-6FE0-8079E95F71B7}"/>
                </a:ext>
              </a:extLst>
            </p:cNvPr>
            <p:cNvSpPr>
              <a:spLocks noChangeArrowheads="1"/>
            </p:cNvSpPr>
            <p:nvPr/>
          </p:nvSpPr>
          <p:spPr bwMode="auto">
            <a:xfrm>
              <a:off x="4382" y="311"/>
              <a:ext cx="222"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情報提供</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5" name="Rectangle 9">
              <a:extLst>
                <a:ext uri="{FF2B5EF4-FFF2-40B4-BE49-F238E27FC236}">
                  <a16:creationId xmlns:a16="http://schemas.microsoft.com/office/drawing/2014/main" id="{3B42F910-B948-599B-B2FF-544A38532EA5}"/>
                </a:ext>
              </a:extLst>
            </p:cNvPr>
            <p:cNvSpPr>
              <a:spLocks noChangeArrowheads="1"/>
            </p:cNvSpPr>
            <p:nvPr/>
          </p:nvSpPr>
          <p:spPr bwMode="auto">
            <a:xfrm>
              <a:off x="4715" y="311"/>
              <a:ext cx="7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8" name="Rectangle 10">
              <a:extLst>
                <a:ext uri="{FF2B5EF4-FFF2-40B4-BE49-F238E27FC236}">
                  <a16:creationId xmlns:a16="http://schemas.microsoft.com/office/drawing/2014/main" id="{A82C0D42-0AE5-D29A-0320-B69D05FA73D8}"/>
                </a:ext>
              </a:extLst>
            </p:cNvPr>
            <p:cNvSpPr>
              <a:spLocks noChangeArrowheads="1"/>
            </p:cNvSpPr>
            <p:nvPr/>
          </p:nvSpPr>
          <p:spPr bwMode="auto">
            <a:xfrm>
              <a:off x="4759" y="311"/>
              <a:ext cx="76" cy="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19" name="Rectangle 11">
              <a:extLst>
                <a:ext uri="{FF2B5EF4-FFF2-40B4-BE49-F238E27FC236}">
                  <a16:creationId xmlns:a16="http://schemas.microsoft.com/office/drawing/2014/main" id="{B064A08E-BCED-62F5-3E0D-DF572FC03726}"/>
                </a:ext>
              </a:extLst>
            </p:cNvPr>
            <p:cNvSpPr>
              <a:spLocks noChangeArrowheads="1"/>
            </p:cNvSpPr>
            <p:nvPr/>
          </p:nvSpPr>
          <p:spPr bwMode="auto">
            <a:xfrm>
              <a:off x="3932" y="28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12">
              <a:extLst>
                <a:ext uri="{FF2B5EF4-FFF2-40B4-BE49-F238E27FC236}">
                  <a16:creationId xmlns:a16="http://schemas.microsoft.com/office/drawing/2014/main" id="{04383703-005C-4F62-0738-71442CAD77FD}"/>
                </a:ext>
              </a:extLst>
            </p:cNvPr>
            <p:cNvSpPr>
              <a:spLocks noChangeArrowheads="1"/>
            </p:cNvSpPr>
            <p:nvPr/>
          </p:nvSpPr>
          <p:spPr bwMode="auto">
            <a:xfrm>
              <a:off x="3932" y="28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Rectangle 13">
              <a:extLst>
                <a:ext uri="{FF2B5EF4-FFF2-40B4-BE49-F238E27FC236}">
                  <a16:creationId xmlns:a16="http://schemas.microsoft.com/office/drawing/2014/main" id="{869D7556-094B-C8DA-F592-8203AF55B321}"/>
                </a:ext>
              </a:extLst>
            </p:cNvPr>
            <p:cNvSpPr>
              <a:spLocks noChangeArrowheads="1"/>
            </p:cNvSpPr>
            <p:nvPr/>
          </p:nvSpPr>
          <p:spPr bwMode="auto">
            <a:xfrm>
              <a:off x="3936" y="288"/>
              <a:ext cx="819"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Rectangle 14">
              <a:extLst>
                <a:ext uri="{FF2B5EF4-FFF2-40B4-BE49-F238E27FC236}">
                  <a16:creationId xmlns:a16="http://schemas.microsoft.com/office/drawing/2014/main" id="{DF755314-3CC2-0A7F-7CE2-AE65AB9BCB3A}"/>
                </a:ext>
              </a:extLst>
            </p:cNvPr>
            <p:cNvSpPr>
              <a:spLocks noChangeArrowheads="1"/>
            </p:cNvSpPr>
            <p:nvPr/>
          </p:nvSpPr>
          <p:spPr bwMode="auto">
            <a:xfrm>
              <a:off x="4755" y="28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Rectangle 15">
              <a:extLst>
                <a:ext uri="{FF2B5EF4-FFF2-40B4-BE49-F238E27FC236}">
                  <a16:creationId xmlns:a16="http://schemas.microsoft.com/office/drawing/2014/main" id="{6CC5E291-06CA-89A0-E336-C6A9E21D3D2E}"/>
                </a:ext>
              </a:extLst>
            </p:cNvPr>
            <p:cNvSpPr>
              <a:spLocks noChangeArrowheads="1"/>
            </p:cNvSpPr>
            <p:nvPr/>
          </p:nvSpPr>
          <p:spPr bwMode="auto">
            <a:xfrm>
              <a:off x="4755" y="288"/>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Rectangle 16">
              <a:extLst>
                <a:ext uri="{FF2B5EF4-FFF2-40B4-BE49-F238E27FC236}">
                  <a16:creationId xmlns:a16="http://schemas.microsoft.com/office/drawing/2014/main" id="{D4E268CE-9B50-E296-8133-70CD8B88B540}"/>
                </a:ext>
              </a:extLst>
            </p:cNvPr>
            <p:cNvSpPr>
              <a:spLocks noChangeArrowheads="1"/>
            </p:cNvSpPr>
            <p:nvPr/>
          </p:nvSpPr>
          <p:spPr bwMode="auto">
            <a:xfrm>
              <a:off x="3932" y="292"/>
              <a:ext cx="4" cy="1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Rectangle 17">
              <a:extLst>
                <a:ext uri="{FF2B5EF4-FFF2-40B4-BE49-F238E27FC236}">
                  <a16:creationId xmlns:a16="http://schemas.microsoft.com/office/drawing/2014/main" id="{E5DEEA70-FC61-A843-3400-040E41E4FEDE}"/>
                </a:ext>
              </a:extLst>
            </p:cNvPr>
            <p:cNvSpPr>
              <a:spLocks noChangeArrowheads="1"/>
            </p:cNvSpPr>
            <p:nvPr/>
          </p:nvSpPr>
          <p:spPr bwMode="auto">
            <a:xfrm>
              <a:off x="4755" y="292"/>
              <a:ext cx="4" cy="1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18">
              <a:extLst>
                <a:ext uri="{FF2B5EF4-FFF2-40B4-BE49-F238E27FC236}">
                  <a16:creationId xmlns:a16="http://schemas.microsoft.com/office/drawing/2014/main" id="{22ED9890-76A1-4A7D-867E-BD014F3B239D}"/>
                </a:ext>
              </a:extLst>
            </p:cNvPr>
            <p:cNvSpPr>
              <a:spLocks noChangeArrowheads="1"/>
            </p:cNvSpPr>
            <p:nvPr/>
          </p:nvSpPr>
          <p:spPr bwMode="auto">
            <a:xfrm>
              <a:off x="3932" y="43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Rectangle 19">
              <a:extLst>
                <a:ext uri="{FF2B5EF4-FFF2-40B4-BE49-F238E27FC236}">
                  <a16:creationId xmlns:a16="http://schemas.microsoft.com/office/drawing/2014/main" id="{E329992E-1B08-7800-8279-FF1E85CFC9BF}"/>
                </a:ext>
              </a:extLst>
            </p:cNvPr>
            <p:cNvSpPr>
              <a:spLocks noChangeArrowheads="1"/>
            </p:cNvSpPr>
            <p:nvPr/>
          </p:nvSpPr>
          <p:spPr bwMode="auto">
            <a:xfrm>
              <a:off x="3932" y="43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Rectangle 20">
              <a:extLst>
                <a:ext uri="{FF2B5EF4-FFF2-40B4-BE49-F238E27FC236}">
                  <a16:creationId xmlns:a16="http://schemas.microsoft.com/office/drawing/2014/main" id="{66B2463B-EAF3-03A7-CA99-FC52A6D69D6C}"/>
                </a:ext>
              </a:extLst>
            </p:cNvPr>
            <p:cNvSpPr>
              <a:spLocks noChangeArrowheads="1"/>
            </p:cNvSpPr>
            <p:nvPr/>
          </p:nvSpPr>
          <p:spPr bwMode="auto">
            <a:xfrm>
              <a:off x="3936" y="432"/>
              <a:ext cx="819"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21">
              <a:extLst>
                <a:ext uri="{FF2B5EF4-FFF2-40B4-BE49-F238E27FC236}">
                  <a16:creationId xmlns:a16="http://schemas.microsoft.com/office/drawing/2014/main" id="{8495AA35-B3F8-1E32-26B2-12192CB87C7A}"/>
                </a:ext>
              </a:extLst>
            </p:cNvPr>
            <p:cNvSpPr>
              <a:spLocks noChangeArrowheads="1"/>
            </p:cNvSpPr>
            <p:nvPr/>
          </p:nvSpPr>
          <p:spPr bwMode="auto">
            <a:xfrm>
              <a:off x="4755" y="43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Rectangle 22">
              <a:extLst>
                <a:ext uri="{FF2B5EF4-FFF2-40B4-BE49-F238E27FC236}">
                  <a16:creationId xmlns:a16="http://schemas.microsoft.com/office/drawing/2014/main" id="{CE08A308-0848-1B95-078F-99CA7F364797}"/>
                </a:ext>
              </a:extLst>
            </p:cNvPr>
            <p:cNvSpPr>
              <a:spLocks noChangeArrowheads="1"/>
            </p:cNvSpPr>
            <p:nvPr/>
          </p:nvSpPr>
          <p:spPr bwMode="auto">
            <a:xfrm>
              <a:off x="4755" y="432"/>
              <a:ext cx="4"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Rectangle 23">
              <a:extLst>
                <a:ext uri="{FF2B5EF4-FFF2-40B4-BE49-F238E27FC236}">
                  <a16:creationId xmlns:a16="http://schemas.microsoft.com/office/drawing/2014/main" id="{C111EB9A-E311-CD88-492D-416DBB43FD21}"/>
                </a:ext>
              </a:extLst>
            </p:cNvPr>
            <p:cNvSpPr>
              <a:spLocks noChangeArrowheads="1"/>
            </p:cNvSpPr>
            <p:nvPr/>
          </p:nvSpPr>
          <p:spPr bwMode="auto">
            <a:xfrm>
              <a:off x="4212" y="495"/>
              <a:ext cx="60"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a:ln>
                    <a:noFill/>
                  </a:ln>
                  <a:solidFill>
                    <a:srgbClr val="000000"/>
                  </a:solidFill>
                  <a:effectLst/>
                  <a:latin typeface="ＭＳ Ｐゴシック" panose="020B0600070205080204" pitchFamily="50" charset="-128"/>
                  <a:ea typeface="ＭＳ Ｐゴシック" panose="020B0600070205080204" pitchFamily="50" charset="-128"/>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0" name="Rectangle 25">
              <a:extLst>
                <a:ext uri="{FF2B5EF4-FFF2-40B4-BE49-F238E27FC236}">
                  <a16:creationId xmlns:a16="http://schemas.microsoft.com/office/drawing/2014/main" id="{7B6CE060-F1D2-EF90-00AB-1F8F48B918FB}"/>
                </a:ext>
              </a:extLst>
            </p:cNvPr>
            <p:cNvSpPr>
              <a:spLocks noChangeArrowheads="1"/>
            </p:cNvSpPr>
            <p:nvPr/>
          </p:nvSpPr>
          <p:spPr bwMode="auto">
            <a:xfrm>
              <a:off x="4192" y="499"/>
              <a:ext cx="53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dirty="0">
                  <a:solidFill>
                    <a:srgbClr val="000000"/>
                  </a:solidFill>
                  <a:latin typeface="ＭＳ Ｐゴシック" panose="020B0600070205080204" pitchFamily="50" charset="-128"/>
                  <a:ea typeface="ＭＳ Ｐゴシック" panose="020B0600070205080204" pitchFamily="50" charset="-128"/>
                </a:rPr>
                <a:t>2024</a:t>
              </a:r>
              <a:r>
                <a:rPr kumimoji="0" lang="ja-JP" altLang="en-US" sz="1000" b="1" dirty="0">
                  <a:solidFill>
                    <a:srgbClr val="000000"/>
                  </a:solidFill>
                  <a:latin typeface="ＭＳ Ｐゴシック" panose="020B0600070205080204" pitchFamily="50" charset="-128"/>
                  <a:ea typeface="ＭＳ Ｐゴシック" panose="020B0600070205080204" pitchFamily="50" charset="-128"/>
                </a:rPr>
                <a:t>年</a:t>
              </a:r>
              <a:r>
                <a:rPr kumimoji="0" lang="en-US" altLang="ja-JP" sz="1000" b="1" dirty="0">
                  <a:solidFill>
                    <a:srgbClr val="000000"/>
                  </a:solidFill>
                  <a:latin typeface="ＭＳ Ｐゴシック" panose="020B0600070205080204" pitchFamily="50" charset="-128"/>
                  <a:ea typeface="ＭＳ Ｐゴシック" panose="020B0600070205080204" pitchFamily="50" charset="-128"/>
                </a:rPr>
                <a:t>10</a:t>
              </a:r>
              <a:r>
                <a:rPr kumimoji="0" lang="ja-JP" altLang="en-US" sz="1000" b="1" dirty="0">
                  <a:solidFill>
                    <a:srgbClr val="000000"/>
                  </a:solidFill>
                  <a:latin typeface="ＭＳ Ｐゴシック" panose="020B0600070205080204" pitchFamily="50" charset="-128"/>
                  <a:ea typeface="ＭＳ Ｐゴシック" panose="020B0600070205080204" pitchFamily="50" charset="-128"/>
                </a:rPr>
                <a:t>月  日</a:t>
              </a:r>
              <a:endParaRPr kumimoji="0" lang="en-US" altLang="ja-JP" sz="1000" b="1" dirty="0">
                <a:solidFill>
                  <a:srgbClr val="000000"/>
                </a:solidFill>
                <a:latin typeface="ＭＳ Ｐゴシック" panose="020B0600070205080204" pitchFamily="50" charset="-128"/>
                <a:ea typeface="ＭＳ Ｐゴシック" panose="020B0600070205080204" pitchFamily="50" charset="-128"/>
              </a:endParaRPr>
            </a:p>
          </p:txBody>
        </p:sp>
      </p:grpSp>
      <p:cxnSp>
        <p:nvCxnSpPr>
          <p:cNvPr id="33" name="直線コネクタ 32">
            <a:extLst>
              <a:ext uri="{FF2B5EF4-FFF2-40B4-BE49-F238E27FC236}">
                <a16:creationId xmlns:a16="http://schemas.microsoft.com/office/drawing/2014/main" id="{E96A50EC-77BA-A821-2A62-093F2A0A8422}"/>
              </a:ext>
            </a:extLst>
          </p:cNvPr>
          <p:cNvCxnSpPr/>
          <p:nvPr/>
        </p:nvCxnSpPr>
        <p:spPr>
          <a:xfrm>
            <a:off x="-10735" y="9349163"/>
            <a:ext cx="6870776" cy="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47E22902-DA73-6FBF-F547-7CFF99E04B85}"/>
              </a:ext>
            </a:extLst>
          </p:cNvPr>
          <p:cNvSpPr/>
          <p:nvPr/>
        </p:nvSpPr>
        <p:spPr>
          <a:xfrm>
            <a:off x="66110" y="4908778"/>
            <a:ext cx="907468" cy="1812330"/>
          </a:xfrm>
          <a:prstGeom prst="rect">
            <a:avLst/>
          </a:prstGeom>
          <a:solidFill>
            <a:schemeClr val="accent5">
              <a:lumMod val="7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報告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する財務状況</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の内容</a:t>
            </a:r>
          </a:p>
        </p:txBody>
      </p:sp>
      <p:sp>
        <p:nvSpPr>
          <p:cNvPr id="22" name="テキスト ボックス 21">
            <a:extLst>
              <a:ext uri="{FF2B5EF4-FFF2-40B4-BE49-F238E27FC236}">
                <a16:creationId xmlns:a16="http://schemas.microsoft.com/office/drawing/2014/main" id="{8F783A6F-ABE8-836E-85F9-AEDC129DB664}"/>
              </a:ext>
            </a:extLst>
          </p:cNvPr>
          <p:cNvSpPr txBox="1"/>
          <p:nvPr/>
        </p:nvSpPr>
        <p:spPr>
          <a:xfrm>
            <a:off x="890337" y="4846297"/>
            <a:ext cx="5806808" cy="1938992"/>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原則として財務諸表を報告します。</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財務諸表</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・事業活動計算書（</a:t>
            </a:r>
            <a:r>
              <a:rPr lang="ja-JP" altLang="en-US"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損益計算書</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・貸借対照表（</a:t>
            </a:r>
            <a:r>
              <a:rPr lang="ja-JP" altLang="en-US"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バランスシート</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・資金収支計算書（</a:t>
            </a:r>
            <a:r>
              <a:rPr lang="ja-JP" altLang="en-US"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キャッシュフロー</a:t>
            </a:r>
            <a:r>
              <a:rPr lang="ja-JP" altLang="en-US" sz="1500" b="1">
                <a:solidFill>
                  <a:srgbClr val="FF0000"/>
                </a:solidFill>
                <a:latin typeface="Meiryo UI" panose="020B0604030504040204" pitchFamily="50" charset="-128"/>
                <a:ea typeface="Meiryo UI" panose="020B0604030504040204" pitchFamily="50" charset="-128"/>
                <a:cs typeface="Meiryo UI" panose="020B0604030504040204" pitchFamily="50" charset="-128"/>
              </a:rPr>
              <a:t>計算書</a:t>
            </a:r>
            <a:r>
              <a:rPr lang="ja-JP" altLang="en-US" sz="150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会計基準上求められていない等の事情がある場合、資産、負債及び</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収支の内容がわかる簡易な計算書類でも差し支えないこととされて</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います。</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a:extLst>
              <a:ext uri="{FF2B5EF4-FFF2-40B4-BE49-F238E27FC236}">
                <a16:creationId xmlns:a16="http://schemas.microsoft.com/office/drawing/2014/main" id="{00CF9B75-625F-1004-5D99-3466EA7D7390}"/>
              </a:ext>
            </a:extLst>
          </p:cNvPr>
          <p:cNvSpPr/>
          <p:nvPr/>
        </p:nvSpPr>
        <p:spPr>
          <a:xfrm>
            <a:off x="65671" y="6892017"/>
            <a:ext cx="907907" cy="731705"/>
          </a:xfrm>
          <a:prstGeom prst="rect">
            <a:avLst/>
          </a:prstGeom>
          <a:solidFill>
            <a:schemeClr val="accent5">
              <a:lumMod val="7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報告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単位</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id="{3EC8122C-734F-1134-AD84-503773976EF7}"/>
              </a:ext>
            </a:extLst>
          </p:cNvPr>
          <p:cNvSpPr txBox="1"/>
          <p:nvPr/>
        </p:nvSpPr>
        <p:spPr>
          <a:xfrm>
            <a:off x="1063188" y="6888396"/>
            <a:ext cx="5806808" cy="784830"/>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報告は、介護サービス事業所・施設単位ですが、事業所・施設単位で</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会計処理を行っていない場合等、</a:t>
            </a:r>
            <a:r>
              <a:rPr lang="ja-JP" altLang="en-US"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やむを得ない場合については、法人単位で公表することとして差し支えないこととなっています。</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1" name="直線コネクタ 40">
            <a:extLst>
              <a:ext uri="{FF2B5EF4-FFF2-40B4-BE49-F238E27FC236}">
                <a16:creationId xmlns:a16="http://schemas.microsoft.com/office/drawing/2014/main" id="{A7FC3D87-CFCE-4A9C-6A95-2505A8878A61}"/>
              </a:ext>
            </a:extLst>
          </p:cNvPr>
          <p:cNvCxnSpPr>
            <a:cxnSpLocks/>
          </p:cNvCxnSpPr>
          <p:nvPr/>
        </p:nvCxnSpPr>
        <p:spPr>
          <a:xfrm>
            <a:off x="-10735" y="6792043"/>
            <a:ext cx="6868735" cy="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A5C918E9-9913-9A24-5BD7-75C34F7615CB}"/>
              </a:ext>
            </a:extLst>
          </p:cNvPr>
          <p:cNvCxnSpPr>
            <a:cxnSpLocks/>
          </p:cNvCxnSpPr>
          <p:nvPr/>
        </p:nvCxnSpPr>
        <p:spPr>
          <a:xfrm>
            <a:off x="0" y="7716069"/>
            <a:ext cx="6869996" cy="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7C7D89BD-8A2D-5B0C-EA0E-AE7C39F562C2}"/>
              </a:ext>
            </a:extLst>
          </p:cNvPr>
          <p:cNvSpPr/>
          <p:nvPr/>
        </p:nvSpPr>
        <p:spPr>
          <a:xfrm>
            <a:off x="62139" y="7779102"/>
            <a:ext cx="911440" cy="692204"/>
          </a:xfrm>
          <a:prstGeom prst="rect">
            <a:avLst/>
          </a:prstGeom>
          <a:solidFill>
            <a:schemeClr val="accent5">
              <a:lumMod val="7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１人当たり賃金の報告</a:t>
            </a:r>
          </a:p>
        </p:txBody>
      </p:sp>
      <p:sp>
        <p:nvSpPr>
          <p:cNvPr id="47" name="テキスト ボックス 46">
            <a:extLst>
              <a:ext uri="{FF2B5EF4-FFF2-40B4-BE49-F238E27FC236}">
                <a16:creationId xmlns:a16="http://schemas.microsoft.com/office/drawing/2014/main" id="{7E70CB21-3D4E-2804-7EA1-981E5899AEAA}"/>
              </a:ext>
            </a:extLst>
          </p:cNvPr>
          <p:cNvSpPr txBox="1"/>
          <p:nvPr/>
        </p:nvSpPr>
        <p:spPr>
          <a:xfrm>
            <a:off x="949870" y="7726701"/>
            <a:ext cx="5806808" cy="78483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一人当たり賃金は、</a:t>
            </a:r>
            <a:r>
              <a:rPr lang="ja-JP" altLang="en-US"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任意での報告を可能とする</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ものです。</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事業所や施設の特性に応じ、設置主体や職種、勤続年数等がわかる　　</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a:latin typeface="Meiryo UI" panose="020B0604030504040204" pitchFamily="50" charset="-128"/>
                <a:ea typeface="Meiryo UI" panose="020B0604030504040204" pitchFamily="50" charset="-128"/>
                <a:cs typeface="Meiryo UI" panose="020B0604030504040204" pitchFamily="50" charset="-128"/>
              </a:rPr>
              <a:t>　　ような</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形での公表を可能とするものとされています。</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5">
            <a:extLst>
              <a:ext uri="{FF2B5EF4-FFF2-40B4-BE49-F238E27FC236}">
                <a16:creationId xmlns:a16="http://schemas.microsoft.com/office/drawing/2014/main" id="{A97186E2-64A7-8D63-9094-6CE6FD96B1B4}"/>
              </a:ext>
            </a:extLst>
          </p:cNvPr>
          <p:cNvSpPr>
            <a:spLocks noChangeArrowheads="1"/>
          </p:cNvSpPr>
          <p:nvPr/>
        </p:nvSpPr>
        <p:spPr bwMode="auto">
          <a:xfrm>
            <a:off x="259061" y="9420099"/>
            <a:ext cx="6333335" cy="430888"/>
          </a:xfrm>
          <a:prstGeom prst="rect">
            <a:avLst/>
          </a:prstGeom>
          <a:solidFill>
            <a:srgbClr val="FFFFFF"/>
          </a:solidFill>
          <a:ln w="9525" cap="rnd">
            <a:solidFill>
              <a:srgbClr val="000000"/>
            </a:solidFill>
            <a:prstDash val="sysDot"/>
            <a:miter lim="800000"/>
          </a:ln>
        </p:spPr>
        <p:txBody>
          <a:bodyPr rot="0" vert="horz" wrap="square" lIns="74295" tIns="8890" rIns="74295" bIns="8890" anchor="t" anchorCtr="0" upright="1">
            <a:noAutofit/>
          </a:bodyPr>
          <a:lstStyle/>
          <a:p>
            <a:pPr algn="ctr"/>
            <a:r>
              <a:rPr lang="ja-JP" sz="1300" kern="100" spc="100" dirty="0">
                <a:effectLst/>
                <a:latin typeface="ＭＳ Ｐゴシック" panose="020B0600070205080204" pitchFamily="50" charset="-128"/>
                <a:ea typeface="HG丸ｺﾞｼｯｸM-PRO" panose="020F0600000000000000" pitchFamily="50" charset="-128"/>
                <a:cs typeface="Times New Roman" panose="02020603050405020304" pitchFamily="18" charset="0"/>
              </a:rPr>
              <a:t>発行：一般社団法人全国介護付きホーム協会事務局</a:t>
            </a:r>
            <a:endParaRPr lang="ja-JP" sz="13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ctr"/>
            <a:r>
              <a:rPr lang="en-US" sz="1300" kern="100" spc="100" dirty="0">
                <a:effectLst/>
                <a:latin typeface="HG丸ｺﾞｼｯｸM-PRO" panose="020F0600000000000000" pitchFamily="50" charset="-128"/>
                <a:ea typeface="ＭＳ Ｐゴシック" panose="020B0600070205080204" pitchFamily="50" charset="-128"/>
                <a:cs typeface="Times New Roman" panose="02020603050405020304" pitchFamily="18" charset="0"/>
              </a:rPr>
              <a:t>TEL</a:t>
            </a:r>
            <a:r>
              <a:rPr lang="ja-JP" sz="1300" kern="100" spc="100" dirty="0">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en-US" sz="1300" kern="100" spc="100" dirty="0">
                <a:effectLst/>
                <a:latin typeface="ＭＳ Ｐゴシック" panose="020B0600070205080204" pitchFamily="50" charset="-128"/>
                <a:ea typeface="HG丸ｺﾞｼｯｸM-PRO" panose="020F0600000000000000" pitchFamily="50" charset="-128"/>
                <a:cs typeface="Times New Roman" panose="02020603050405020304" pitchFamily="18" charset="0"/>
              </a:rPr>
              <a:t>03-6812-7110 FAX</a:t>
            </a:r>
            <a:r>
              <a:rPr lang="ja-JP" sz="1300" kern="100" spc="100" dirty="0">
                <a:effectLst/>
                <a:latin typeface="ＭＳ Ｐゴシック" panose="020B0600070205080204" pitchFamily="50" charset="-128"/>
                <a:ea typeface="HG丸ｺﾞｼｯｸM-PRO" panose="020F0600000000000000" pitchFamily="50" charset="-128"/>
                <a:cs typeface="Times New Roman" panose="02020603050405020304" pitchFamily="18" charset="0"/>
              </a:rPr>
              <a:t>：</a:t>
            </a:r>
            <a:r>
              <a:rPr lang="en-US" sz="1300" kern="100" spc="100" dirty="0">
                <a:effectLst/>
                <a:latin typeface="ＭＳ Ｐゴシック" panose="020B0600070205080204" pitchFamily="50" charset="-128"/>
                <a:ea typeface="HG丸ｺﾞｼｯｸM-PRO" panose="020F0600000000000000" pitchFamily="50" charset="-128"/>
                <a:cs typeface="Times New Roman" panose="02020603050405020304" pitchFamily="18" charset="0"/>
              </a:rPr>
              <a:t>03-6812-7115 </a:t>
            </a:r>
            <a:r>
              <a:rPr lang="en-US" sz="1300" kern="100" dirty="0">
                <a:effectLst/>
                <a:latin typeface="HG丸ｺﾞｼｯｸM-PRO" panose="020F0600000000000000" pitchFamily="50" charset="-128"/>
                <a:ea typeface="ＭＳ Ｐゴシック" panose="020B0600070205080204" pitchFamily="50" charset="-128"/>
                <a:cs typeface="Arial" panose="020B0604020202020204" pitchFamily="34" charset="0"/>
              </a:rPr>
              <a:t>E-mail</a:t>
            </a:r>
            <a:r>
              <a:rPr lang="ja-JP" sz="1300" kern="100" dirty="0">
                <a:effectLst/>
                <a:latin typeface="ＭＳ Ｐゴシック" panose="020B0600070205080204" pitchFamily="50" charset="-128"/>
                <a:ea typeface="HG丸ｺﾞｼｯｸM-PRO" panose="020F0600000000000000" pitchFamily="50" charset="-128"/>
                <a:cs typeface="Arial" panose="020B0604020202020204" pitchFamily="34" charset="0"/>
              </a:rPr>
              <a:t>：</a:t>
            </a:r>
            <a:r>
              <a:rPr lang="en-US" sz="1300" kern="100" dirty="0">
                <a:effectLst/>
                <a:latin typeface="ＭＳ Ｐゴシック" panose="020B0600070205080204" pitchFamily="50" charset="-128"/>
                <a:ea typeface="HG丸ｺﾞｼｯｸM-PRO" panose="020F0600000000000000" pitchFamily="50" charset="-128"/>
                <a:cs typeface="Arial" panose="020B0604020202020204" pitchFamily="34" charset="0"/>
              </a:rPr>
              <a:t>info@kaigotsuki-home.or.jp</a:t>
            </a:r>
            <a:endParaRPr lang="ja-JP" sz="13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1660</TotalTime>
  <Words>473</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Meiryo UI</vt: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2024年度第1回中国・四国ブロック介護付きホーム連絡会開催案内</dc:title>
  <dc:creator>tokuteikyo</dc:creator>
  <cp:lastModifiedBy>全国介護付きホーム協会 一般社団法人</cp:lastModifiedBy>
  <cp:revision>230</cp:revision>
  <cp:lastPrinted>2024-10-21T06:06:37Z</cp:lastPrinted>
  <dcterms:created xsi:type="dcterms:W3CDTF">2018-06-26T10:21:00Z</dcterms:created>
  <dcterms:modified xsi:type="dcterms:W3CDTF">2024-10-29T00:41:57Z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1041-10.8.0.5771</vt:lpwstr>
  </property>
</Properties>
</file>