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3" r:id="rId3"/>
  </p:sldMasterIdLst>
  <p:sldIdLst>
    <p:sldId id="258" r:id="rId4"/>
  </p:sldIdLst>
  <p:sldSz cx="18540413" cy="26208038"/>
  <p:notesSz cx="7099300" cy="10234613"/>
  <p:defaultTextStyle>
    <a:defPPr>
      <a:defRPr lang="ja-JP"/>
    </a:defPPr>
    <a:lvl1pPr marL="0" algn="l" defTabSz="1785149" rtl="0" eaLnBrk="1" latinLnBrk="0" hangingPunct="1">
      <a:defRPr kumimoji="1" sz="3516" kern="1200">
        <a:solidFill>
          <a:schemeClr val="tx1"/>
        </a:solidFill>
        <a:latin typeface="+mn-lt"/>
        <a:ea typeface="+mn-ea"/>
        <a:cs typeface="+mn-cs"/>
      </a:defRPr>
    </a:lvl1pPr>
    <a:lvl2pPr marL="892571" algn="l" defTabSz="1785149" rtl="0" eaLnBrk="1" latinLnBrk="0" hangingPunct="1">
      <a:defRPr kumimoji="1" sz="3516" kern="1200">
        <a:solidFill>
          <a:schemeClr val="tx1"/>
        </a:solidFill>
        <a:latin typeface="+mn-lt"/>
        <a:ea typeface="+mn-ea"/>
        <a:cs typeface="+mn-cs"/>
      </a:defRPr>
    </a:lvl2pPr>
    <a:lvl3pPr marL="1785149" algn="l" defTabSz="1785149" rtl="0" eaLnBrk="1" latinLnBrk="0" hangingPunct="1">
      <a:defRPr kumimoji="1" sz="3516" kern="1200">
        <a:solidFill>
          <a:schemeClr val="tx1"/>
        </a:solidFill>
        <a:latin typeface="+mn-lt"/>
        <a:ea typeface="+mn-ea"/>
        <a:cs typeface="+mn-cs"/>
      </a:defRPr>
    </a:lvl3pPr>
    <a:lvl4pPr marL="2677720" algn="l" defTabSz="1785149" rtl="0" eaLnBrk="1" latinLnBrk="0" hangingPunct="1">
      <a:defRPr kumimoji="1" sz="3516" kern="1200">
        <a:solidFill>
          <a:schemeClr val="tx1"/>
        </a:solidFill>
        <a:latin typeface="+mn-lt"/>
        <a:ea typeface="+mn-ea"/>
        <a:cs typeface="+mn-cs"/>
      </a:defRPr>
    </a:lvl4pPr>
    <a:lvl5pPr marL="3570295" algn="l" defTabSz="1785149" rtl="0" eaLnBrk="1" latinLnBrk="0" hangingPunct="1">
      <a:defRPr kumimoji="1" sz="3516" kern="1200">
        <a:solidFill>
          <a:schemeClr val="tx1"/>
        </a:solidFill>
        <a:latin typeface="+mn-lt"/>
        <a:ea typeface="+mn-ea"/>
        <a:cs typeface="+mn-cs"/>
      </a:defRPr>
    </a:lvl5pPr>
    <a:lvl6pPr marL="4462864" algn="l" defTabSz="1785149" rtl="0" eaLnBrk="1" latinLnBrk="0" hangingPunct="1">
      <a:defRPr kumimoji="1" sz="3516" kern="1200">
        <a:solidFill>
          <a:schemeClr val="tx1"/>
        </a:solidFill>
        <a:latin typeface="+mn-lt"/>
        <a:ea typeface="+mn-ea"/>
        <a:cs typeface="+mn-cs"/>
      </a:defRPr>
    </a:lvl6pPr>
    <a:lvl7pPr marL="5355447" algn="l" defTabSz="1785149" rtl="0" eaLnBrk="1" latinLnBrk="0" hangingPunct="1">
      <a:defRPr kumimoji="1" sz="3516" kern="1200">
        <a:solidFill>
          <a:schemeClr val="tx1"/>
        </a:solidFill>
        <a:latin typeface="+mn-lt"/>
        <a:ea typeface="+mn-ea"/>
        <a:cs typeface="+mn-cs"/>
      </a:defRPr>
    </a:lvl7pPr>
    <a:lvl8pPr marL="6248015" algn="l" defTabSz="1785149" rtl="0" eaLnBrk="1" latinLnBrk="0" hangingPunct="1">
      <a:defRPr kumimoji="1" sz="3516" kern="1200">
        <a:solidFill>
          <a:schemeClr val="tx1"/>
        </a:solidFill>
        <a:latin typeface="+mn-lt"/>
        <a:ea typeface="+mn-ea"/>
        <a:cs typeface="+mn-cs"/>
      </a:defRPr>
    </a:lvl8pPr>
    <a:lvl9pPr marL="7140589" algn="l" defTabSz="1785149" rtl="0" eaLnBrk="1" latinLnBrk="0" hangingPunct="1">
      <a:defRPr kumimoji="1" sz="351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8256" userDrawn="1">
          <p15:clr>
            <a:srgbClr val="A4A3A4"/>
          </p15:clr>
        </p15:guide>
        <p15:guide id="2" pos="5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CC6600"/>
    <a:srgbClr val="90C31F"/>
    <a:srgbClr val="FFFFCC"/>
    <a:srgbClr val="F8F6EF"/>
    <a:srgbClr val="D8E480"/>
    <a:srgbClr val="E2EEC4"/>
    <a:srgbClr val="4BA634"/>
    <a:srgbClr val="9FA0A0"/>
    <a:srgbClr val="C3D7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ECBAB32-F932-462F-BFC1-1460F71FD32D}" v="4" dt="2024-04-04T08:24:24.59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6429" autoAdjust="0"/>
  </p:normalViewPr>
  <p:slideViewPr>
    <p:cSldViewPr snapToGrid="0">
      <p:cViewPr varScale="1">
        <p:scale>
          <a:sx n="15" d="100"/>
          <a:sy n="15" d="100"/>
        </p:scale>
        <p:origin x="2352" y="108"/>
      </p:cViewPr>
      <p:guideLst>
        <p:guide orient="horz" pos="8256"/>
        <p:guide pos="584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Master" Target="slideMasters/slideMaster1.xml"/><Relationship Id="rId7"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1.xml"/><Relationship Id="rId9"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6" name="正方形/長方形 5"/>
          <p:cNvSpPr/>
          <p:nvPr userDrawn="1"/>
        </p:nvSpPr>
        <p:spPr>
          <a:xfrm>
            <a:off x="0" y="-1"/>
            <a:ext cx="18540000" cy="26208000"/>
          </a:xfrm>
          <a:prstGeom prst="rect">
            <a:avLst/>
          </a:prstGeom>
          <a:solidFill>
            <a:srgbClr val="C3D7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87"/>
          </a:p>
        </p:txBody>
      </p:sp>
      <p:sp>
        <p:nvSpPr>
          <p:cNvPr id="7" name="角丸四角形 6"/>
          <p:cNvSpPr>
            <a:spLocks noChangeAspect="1"/>
          </p:cNvSpPr>
          <p:nvPr userDrawn="1"/>
        </p:nvSpPr>
        <p:spPr>
          <a:xfrm>
            <a:off x="360000" y="420979"/>
            <a:ext cx="17820000" cy="25366040"/>
          </a:xfrm>
          <a:prstGeom prst="roundRect">
            <a:avLst>
              <a:gd name="adj" fmla="val 4352"/>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87"/>
          </a:p>
        </p:txBody>
      </p:sp>
    </p:spTree>
    <p:extLst>
      <p:ext uri="{BB962C8B-B14F-4D97-AF65-F5344CB8AC3E}">
        <p14:creationId xmlns:p14="http://schemas.microsoft.com/office/powerpoint/2010/main" val="41509299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オレンジガード">
    <p:spTree>
      <p:nvGrpSpPr>
        <p:cNvPr id="1" name=""/>
        <p:cNvGrpSpPr/>
        <p:nvPr/>
      </p:nvGrpSpPr>
      <p:grpSpPr>
        <a:xfrm>
          <a:off x="0" y="0"/>
          <a:ext cx="0" cy="0"/>
          <a:chOff x="0" y="0"/>
          <a:chExt cx="0" cy="0"/>
        </a:xfrm>
      </p:grpSpPr>
      <p:sp>
        <p:nvSpPr>
          <p:cNvPr id="3" name="正方形/長方形 2">
            <a:extLst>
              <a:ext uri="{FF2B5EF4-FFF2-40B4-BE49-F238E27FC236}">
                <a16:creationId xmlns:a16="http://schemas.microsoft.com/office/drawing/2014/main" id="{45D0AE27-F90E-D708-D93C-90451058DEDE}"/>
              </a:ext>
            </a:extLst>
          </p:cNvPr>
          <p:cNvSpPr/>
          <p:nvPr userDrawn="1"/>
        </p:nvSpPr>
        <p:spPr>
          <a:xfrm>
            <a:off x="0" y="-1"/>
            <a:ext cx="18540000" cy="2620800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87"/>
          </a:p>
        </p:txBody>
      </p:sp>
      <p:sp>
        <p:nvSpPr>
          <p:cNvPr id="4" name="角丸四角形 6">
            <a:extLst>
              <a:ext uri="{FF2B5EF4-FFF2-40B4-BE49-F238E27FC236}">
                <a16:creationId xmlns:a16="http://schemas.microsoft.com/office/drawing/2014/main" id="{B402E9B5-A0D5-4A5F-1D5A-E95AAC846F36}"/>
              </a:ext>
            </a:extLst>
          </p:cNvPr>
          <p:cNvSpPr>
            <a:spLocks noChangeAspect="1"/>
          </p:cNvSpPr>
          <p:nvPr userDrawn="1"/>
        </p:nvSpPr>
        <p:spPr>
          <a:xfrm>
            <a:off x="360000" y="420979"/>
            <a:ext cx="17820000" cy="25366040"/>
          </a:xfrm>
          <a:prstGeom prst="roundRect">
            <a:avLst>
              <a:gd name="adj" fmla="val 4352"/>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87"/>
          </a:p>
        </p:txBody>
      </p:sp>
    </p:spTree>
    <p:extLst>
      <p:ext uri="{BB962C8B-B14F-4D97-AF65-F5344CB8AC3E}">
        <p14:creationId xmlns:p14="http://schemas.microsoft.com/office/powerpoint/2010/main" val="288834249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594038624"/>
      </p:ext>
    </p:extLst>
  </p:cSld>
  <p:clrMap bg1="lt1" tx1="dk1" bg2="lt2" tx2="dk2" accent1="accent1" accent2="accent2" accent3="accent3" accent4="accent4" accent5="accent5" accent6="accent6" hlink="hlink" folHlink="folHlink"/>
  <p:sldLayoutIdLst>
    <p:sldLayoutId id="2147483870" r:id="rId1"/>
    <p:sldLayoutId id="2147483871" r:id="rId2"/>
  </p:sldLayoutIdLst>
  <p:txStyles>
    <p:titleStyle>
      <a:lvl1pPr algn="l" defTabSz="1854037" rtl="0" eaLnBrk="1" latinLnBrk="0" hangingPunct="1">
        <a:lnSpc>
          <a:spcPct val="90000"/>
        </a:lnSpc>
        <a:spcBef>
          <a:spcPct val="0"/>
        </a:spcBef>
        <a:buNone/>
        <a:defRPr kumimoji="1" sz="8921" kern="1200">
          <a:solidFill>
            <a:schemeClr val="tx1"/>
          </a:solidFill>
          <a:latin typeface="+mj-lt"/>
          <a:ea typeface="+mj-ea"/>
          <a:cs typeface="+mj-cs"/>
        </a:defRPr>
      </a:lvl1pPr>
    </p:titleStyle>
    <p:bodyStyle>
      <a:lvl1pPr marL="463509" indent="-463509" algn="l" defTabSz="1854037" rtl="0" eaLnBrk="1" latinLnBrk="0" hangingPunct="1">
        <a:lnSpc>
          <a:spcPct val="90000"/>
        </a:lnSpc>
        <a:spcBef>
          <a:spcPts val="2028"/>
        </a:spcBef>
        <a:buFont typeface="Arial" panose="020B0604020202020204" pitchFamily="34" charset="0"/>
        <a:buChar char="•"/>
        <a:defRPr kumimoji="1" sz="5677" kern="1200">
          <a:solidFill>
            <a:schemeClr val="tx1"/>
          </a:solidFill>
          <a:latin typeface="+mn-lt"/>
          <a:ea typeface="+mn-ea"/>
          <a:cs typeface="+mn-cs"/>
        </a:defRPr>
      </a:lvl1pPr>
      <a:lvl2pPr marL="1390528" indent="-463509" algn="l" defTabSz="1854037" rtl="0" eaLnBrk="1" latinLnBrk="0" hangingPunct="1">
        <a:lnSpc>
          <a:spcPct val="90000"/>
        </a:lnSpc>
        <a:spcBef>
          <a:spcPts val="1014"/>
        </a:spcBef>
        <a:buFont typeface="Arial" panose="020B0604020202020204" pitchFamily="34" charset="0"/>
        <a:buChar char="•"/>
        <a:defRPr kumimoji="1" sz="4866" kern="1200">
          <a:solidFill>
            <a:schemeClr val="tx1"/>
          </a:solidFill>
          <a:latin typeface="+mn-lt"/>
          <a:ea typeface="+mn-ea"/>
          <a:cs typeface="+mn-cs"/>
        </a:defRPr>
      </a:lvl2pPr>
      <a:lvl3pPr marL="2317547" indent="-463509" algn="l" defTabSz="1854037" rtl="0" eaLnBrk="1" latinLnBrk="0" hangingPunct="1">
        <a:lnSpc>
          <a:spcPct val="90000"/>
        </a:lnSpc>
        <a:spcBef>
          <a:spcPts val="1014"/>
        </a:spcBef>
        <a:buFont typeface="Arial" panose="020B0604020202020204" pitchFamily="34" charset="0"/>
        <a:buChar char="•"/>
        <a:defRPr kumimoji="1" sz="4055" kern="1200">
          <a:solidFill>
            <a:schemeClr val="tx1"/>
          </a:solidFill>
          <a:latin typeface="+mn-lt"/>
          <a:ea typeface="+mn-ea"/>
          <a:cs typeface="+mn-cs"/>
        </a:defRPr>
      </a:lvl3pPr>
      <a:lvl4pPr marL="3244566" indent="-463509" algn="l" defTabSz="1854037" rtl="0" eaLnBrk="1" latinLnBrk="0" hangingPunct="1">
        <a:lnSpc>
          <a:spcPct val="90000"/>
        </a:lnSpc>
        <a:spcBef>
          <a:spcPts val="1014"/>
        </a:spcBef>
        <a:buFont typeface="Arial" panose="020B0604020202020204" pitchFamily="34" charset="0"/>
        <a:buChar char="•"/>
        <a:defRPr kumimoji="1" sz="3650" kern="1200">
          <a:solidFill>
            <a:schemeClr val="tx1"/>
          </a:solidFill>
          <a:latin typeface="+mn-lt"/>
          <a:ea typeface="+mn-ea"/>
          <a:cs typeface="+mn-cs"/>
        </a:defRPr>
      </a:lvl4pPr>
      <a:lvl5pPr marL="4171584" indent="-463509" algn="l" defTabSz="1854037" rtl="0" eaLnBrk="1" latinLnBrk="0" hangingPunct="1">
        <a:lnSpc>
          <a:spcPct val="90000"/>
        </a:lnSpc>
        <a:spcBef>
          <a:spcPts val="1014"/>
        </a:spcBef>
        <a:buFont typeface="Arial" panose="020B0604020202020204" pitchFamily="34" charset="0"/>
        <a:buChar char="•"/>
        <a:defRPr kumimoji="1" sz="3650" kern="1200">
          <a:solidFill>
            <a:schemeClr val="tx1"/>
          </a:solidFill>
          <a:latin typeface="+mn-lt"/>
          <a:ea typeface="+mn-ea"/>
          <a:cs typeface="+mn-cs"/>
        </a:defRPr>
      </a:lvl5pPr>
      <a:lvl6pPr marL="5098603" indent="-463509" algn="l" defTabSz="1854037" rtl="0" eaLnBrk="1" latinLnBrk="0" hangingPunct="1">
        <a:lnSpc>
          <a:spcPct val="90000"/>
        </a:lnSpc>
        <a:spcBef>
          <a:spcPts val="1014"/>
        </a:spcBef>
        <a:buFont typeface="Arial" panose="020B0604020202020204" pitchFamily="34" charset="0"/>
        <a:buChar char="•"/>
        <a:defRPr kumimoji="1" sz="3650" kern="1200">
          <a:solidFill>
            <a:schemeClr val="tx1"/>
          </a:solidFill>
          <a:latin typeface="+mn-lt"/>
          <a:ea typeface="+mn-ea"/>
          <a:cs typeface="+mn-cs"/>
        </a:defRPr>
      </a:lvl6pPr>
      <a:lvl7pPr marL="6025622" indent="-463509" algn="l" defTabSz="1854037" rtl="0" eaLnBrk="1" latinLnBrk="0" hangingPunct="1">
        <a:lnSpc>
          <a:spcPct val="90000"/>
        </a:lnSpc>
        <a:spcBef>
          <a:spcPts val="1014"/>
        </a:spcBef>
        <a:buFont typeface="Arial" panose="020B0604020202020204" pitchFamily="34" charset="0"/>
        <a:buChar char="•"/>
        <a:defRPr kumimoji="1" sz="3650" kern="1200">
          <a:solidFill>
            <a:schemeClr val="tx1"/>
          </a:solidFill>
          <a:latin typeface="+mn-lt"/>
          <a:ea typeface="+mn-ea"/>
          <a:cs typeface="+mn-cs"/>
        </a:defRPr>
      </a:lvl7pPr>
      <a:lvl8pPr marL="6952640" indent="-463509" algn="l" defTabSz="1854037" rtl="0" eaLnBrk="1" latinLnBrk="0" hangingPunct="1">
        <a:lnSpc>
          <a:spcPct val="90000"/>
        </a:lnSpc>
        <a:spcBef>
          <a:spcPts val="1014"/>
        </a:spcBef>
        <a:buFont typeface="Arial" panose="020B0604020202020204" pitchFamily="34" charset="0"/>
        <a:buChar char="•"/>
        <a:defRPr kumimoji="1" sz="3650" kern="1200">
          <a:solidFill>
            <a:schemeClr val="tx1"/>
          </a:solidFill>
          <a:latin typeface="+mn-lt"/>
          <a:ea typeface="+mn-ea"/>
          <a:cs typeface="+mn-cs"/>
        </a:defRPr>
      </a:lvl8pPr>
      <a:lvl9pPr marL="7879659" indent="-463509" algn="l" defTabSz="1854037" rtl="0" eaLnBrk="1" latinLnBrk="0" hangingPunct="1">
        <a:lnSpc>
          <a:spcPct val="90000"/>
        </a:lnSpc>
        <a:spcBef>
          <a:spcPts val="1014"/>
        </a:spcBef>
        <a:buFont typeface="Arial" panose="020B0604020202020204" pitchFamily="34" charset="0"/>
        <a:buChar char="•"/>
        <a:defRPr kumimoji="1" sz="3650" kern="1200">
          <a:solidFill>
            <a:schemeClr val="tx1"/>
          </a:solidFill>
          <a:latin typeface="+mn-lt"/>
          <a:ea typeface="+mn-ea"/>
          <a:cs typeface="+mn-cs"/>
        </a:defRPr>
      </a:lvl9pPr>
    </p:bodyStyle>
    <p:otherStyle>
      <a:defPPr>
        <a:defRPr lang="en-US"/>
      </a:defPPr>
      <a:lvl1pPr marL="0" algn="l" defTabSz="1854037" rtl="0" eaLnBrk="1" latinLnBrk="0" hangingPunct="1">
        <a:defRPr kumimoji="1" sz="3650" kern="1200">
          <a:solidFill>
            <a:schemeClr val="tx1"/>
          </a:solidFill>
          <a:latin typeface="+mn-lt"/>
          <a:ea typeface="+mn-ea"/>
          <a:cs typeface="+mn-cs"/>
        </a:defRPr>
      </a:lvl1pPr>
      <a:lvl2pPr marL="927019" algn="l" defTabSz="1854037" rtl="0" eaLnBrk="1" latinLnBrk="0" hangingPunct="1">
        <a:defRPr kumimoji="1" sz="3650" kern="1200">
          <a:solidFill>
            <a:schemeClr val="tx1"/>
          </a:solidFill>
          <a:latin typeface="+mn-lt"/>
          <a:ea typeface="+mn-ea"/>
          <a:cs typeface="+mn-cs"/>
        </a:defRPr>
      </a:lvl2pPr>
      <a:lvl3pPr marL="1854037" algn="l" defTabSz="1854037" rtl="0" eaLnBrk="1" latinLnBrk="0" hangingPunct="1">
        <a:defRPr kumimoji="1" sz="3650" kern="1200">
          <a:solidFill>
            <a:schemeClr val="tx1"/>
          </a:solidFill>
          <a:latin typeface="+mn-lt"/>
          <a:ea typeface="+mn-ea"/>
          <a:cs typeface="+mn-cs"/>
        </a:defRPr>
      </a:lvl3pPr>
      <a:lvl4pPr marL="2781056" algn="l" defTabSz="1854037" rtl="0" eaLnBrk="1" latinLnBrk="0" hangingPunct="1">
        <a:defRPr kumimoji="1" sz="3650" kern="1200">
          <a:solidFill>
            <a:schemeClr val="tx1"/>
          </a:solidFill>
          <a:latin typeface="+mn-lt"/>
          <a:ea typeface="+mn-ea"/>
          <a:cs typeface="+mn-cs"/>
        </a:defRPr>
      </a:lvl4pPr>
      <a:lvl5pPr marL="3708075" algn="l" defTabSz="1854037" rtl="0" eaLnBrk="1" latinLnBrk="0" hangingPunct="1">
        <a:defRPr kumimoji="1" sz="3650" kern="1200">
          <a:solidFill>
            <a:schemeClr val="tx1"/>
          </a:solidFill>
          <a:latin typeface="+mn-lt"/>
          <a:ea typeface="+mn-ea"/>
          <a:cs typeface="+mn-cs"/>
        </a:defRPr>
      </a:lvl5pPr>
      <a:lvl6pPr marL="4635094" algn="l" defTabSz="1854037" rtl="0" eaLnBrk="1" latinLnBrk="0" hangingPunct="1">
        <a:defRPr kumimoji="1" sz="3650" kern="1200">
          <a:solidFill>
            <a:schemeClr val="tx1"/>
          </a:solidFill>
          <a:latin typeface="+mn-lt"/>
          <a:ea typeface="+mn-ea"/>
          <a:cs typeface="+mn-cs"/>
        </a:defRPr>
      </a:lvl6pPr>
      <a:lvl7pPr marL="5562112" algn="l" defTabSz="1854037" rtl="0" eaLnBrk="1" latinLnBrk="0" hangingPunct="1">
        <a:defRPr kumimoji="1" sz="3650" kern="1200">
          <a:solidFill>
            <a:schemeClr val="tx1"/>
          </a:solidFill>
          <a:latin typeface="+mn-lt"/>
          <a:ea typeface="+mn-ea"/>
          <a:cs typeface="+mn-cs"/>
        </a:defRPr>
      </a:lvl7pPr>
      <a:lvl8pPr marL="6489131" algn="l" defTabSz="1854037" rtl="0" eaLnBrk="1" latinLnBrk="0" hangingPunct="1">
        <a:defRPr kumimoji="1" sz="3650" kern="1200">
          <a:solidFill>
            <a:schemeClr val="tx1"/>
          </a:solidFill>
          <a:latin typeface="+mn-lt"/>
          <a:ea typeface="+mn-ea"/>
          <a:cs typeface="+mn-cs"/>
        </a:defRPr>
      </a:lvl8pPr>
      <a:lvl9pPr marL="7416150" algn="l" defTabSz="1854037" rtl="0" eaLnBrk="1" latinLnBrk="0" hangingPunct="1">
        <a:defRPr kumimoji="1" sz="36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 name="正方形/長方形 24"/>
          <p:cNvSpPr/>
          <p:nvPr/>
        </p:nvSpPr>
        <p:spPr>
          <a:xfrm>
            <a:off x="0" y="22250405"/>
            <a:ext cx="18540413" cy="1796716"/>
          </a:xfrm>
          <a:prstGeom prst="rect">
            <a:avLst/>
          </a:prstGeom>
          <a:solidFill>
            <a:srgbClr val="FFFF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テキスト ボックス 1"/>
          <p:cNvSpPr txBox="1"/>
          <p:nvPr/>
        </p:nvSpPr>
        <p:spPr>
          <a:xfrm>
            <a:off x="948268" y="1397662"/>
            <a:ext cx="17170400" cy="3913892"/>
          </a:xfrm>
          <a:prstGeom prst="rect">
            <a:avLst/>
          </a:prstGeom>
          <a:noFill/>
        </p:spPr>
        <p:txBody>
          <a:bodyPr wrap="square" rtlCol="0">
            <a:spAutoFit/>
          </a:bodyPr>
          <a:lstStyle/>
          <a:p>
            <a:pPr>
              <a:lnSpc>
                <a:spcPts val="14000"/>
              </a:lnSpc>
              <a:spcAft>
                <a:spcPts val="1800"/>
              </a:spcAft>
            </a:pPr>
            <a:r>
              <a:rPr lang="ja-JP" altLang="en-US" sz="12200" b="1" dirty="0">
                <a:solidFill>
                  <a:srgbClr val="FF9900"/>
                </a:solidFill>
                <a:latin typeface="HG丸ｺﾞｼｯｸM-PRO" panose="020F0600000000000000" pitchFamily="50" charset="-128"/>
                <a:ea typeface="HG丸ｺﾞｼｯｸM-PRO" panose="020F0600000000000000" pitchFamily="50" charset="-128"/>
              </a:rPr>
              <a:t>旧優生保護法</a:t>
            </a:r>
            <a:r>
              <a:rPr lang="ja-JP" altLang="en-US" sz="8000" b="1" dirty="0">
                <a:solidFill>
                  <a:srgbClr val="FF9900"/>
                </a:solidFill>
                <a:latin typeface="HG丸ｺﾞｼｯｸM-PRO" panose="020F0600000000000000" pitchFamily="50" charset="-128"/>
                <a:ea typeface="HG丸ｺﾞｼｯｸM-PRO" panose="020F0600000000000000" pitchFamily="50" charset="-128"/>
              </a:rPr>
              <a:t>による</a:t>
            </a:r>
          </a:p>
          <a:p>
            <a:pPr>
              <a:lnSpc>
                <a:spcPts val="14000"/>
              </a:lnSpc>
              <a:spcAft>
                <a:spcPts val="1800"/>
              </a:spcAft>
            </a:pPr>
            <a:r>
              <a:rPr lang="ja-JP" altLang="en-US" sz="12200" b="1" dirty="0">
                <a:solidFill>
                  <a:srgbClr val="FF9900"/>
                </a:solidFill>
                <a:latin typeface="HG丸ｺﾞｼｯｸM-PRO" panose="020F0600000000000000" pitchFamily="50" charset="-128"/>
                <a:ea typeface="HG丸ｺﾞｼｯｸM-PRO" panose="020F0600000000000000" pitchFamily="50" charset="-128"/>
              </a:rPr>
              <a:t>優生手術</a:t>
            </a:r>
            <a:r>
              <a:rPr lang="ja-JP" altLang="en-US" sz="8000" b="1" dirty="0">
                <a:solidFill>
                  <a:srgbClr val="FF9900"/>
                </a:solidFill>
                <a:latin typeface="HG丸ｺﾞｼｯｸM-PRO" panose="020F0600000000000000" pitchFamily="50" charset="-128"/>
                <a:ea typeface="HG丸ｺﾞｼｯｸM-PRO" panose="020F0600000000000000" pitchFamily="50" charset="-128"/>
              </a:rPr>
              <a:t>などを</a:t>
            </a:r>
            <a:r>
              <a:rPr lang="ja-JP" altLang="en-US" sz="12200" b="1" dirty="0">
                <a:solidFill>
                  <a:srgbClr val="FF9900"/>
                </a:solidFill>
                <a:latin typeface="HG丸ｺﾞｼｯｸM-PRO" panose="020F0600000000000000" pitchFamily="50" charset="-128"/>
                <a:ea typeface="HG丸ｺﾞｼｯｸM-PRO" panose="020F0600000000000000" pitchFamily="50" charset="-128"/>
              </a:rPr>
              <a:t>受けた方</a:t>
            </a:r>
            <a:r>
              <a:rPr lang="ja-JP" altLang="en-US" sz="8000" b="1" dirty="0">
                <a:solidFill>
                  <a:srgbClr val="FF9900"/>
                </a:solidFill>
                <a:latin typeface="HG丸ｺﾞｼｯｸM-PRO" panose="020F0600000000000000" pitchFamily="50" charset="-128"/>
                <a:ea typeface="HG丸ｺﾞｼｯｸM-PRO" panose="020F0600000000000000" pitchFamily="50" charset="-128"/>
              </a:rPr>
              <a:t>へ</a:t>
            </a:r>
            <a:endParaRPr kumimoji="1" lang="ja-JP" altLang="en-US" sz="8000" b="1" dirty="0">
              <a:solidFill>
                <a:srgbClr val="FF9900"/>
              </a:solidFill>
              <a:latin typeface="HG丸ｺﾞｼｯｸM-PRO" panose="020F0600000000000000" pitchFamily="50" charset="-128"/>
              <a:ea typeface="HG丸ｺﾞｼｯｸM-PRO" panose="020F0600000000000000" pitchFamily="50" charset="-128"/>
            </a:endParaRPr>
          </a:p>
        </p:txBody>
      </p:sp>
      <p:sp>
        <p:nvSpPr>
          <p:cNvPr id="3" name="テキスト ボックス 2"/>
          <p:cNvSpPr txBox="1"/>
          <p:nvPr/>
        </p:nvSpPr>
        <p:spPr>
          <a:xfrm>
            <a:off x="1007087" y="5569485"/>
            <a:ext cx="16143765" cy="1323439"/>
          </a:xfrm>
          <a:prstGeom prst="rect">
            <a:avLst/>
          </a:prstGeom>
          <a:noFill/>
        </p:spPr>
        <p:txBody>
          <a:bodyPr wrap="square" rtlCol="0">
            <a:spAutoFit/>
          </a:bodyPr>
          <a:lstStyle/>
          <a:p>
            <a:r>
              <a:rPr lang="ja-JP" altLang="en-US" sz="7800" b="1" dirty="0">
                <a:latin typeface="HG丸ｺﾞｼｯｸM-PRO" panose="020F0600000000000000" pitchFamily="50" charset="-128"/>
                <a:ea typeface="HG丸ｺﾞｼｯｸM-PRO" panose="020F0600000000000000" pitchFamily="50" charset="-128"/>
              </a:rPr>
              <a:t>一時金を受けとることができます。</a:t>
            </a:r>
            <a:endParaRPr kumimoji="1" lang="ja-JP" altLang="en-US" sz="7800" b="1" dirty="0">
              <a:latin typeface="HG丸ｺﾞｼｯｸM-PRO" panose="020F0600000000000000" pitchFamily="50" charset="-128"/>
              <a:ea typeface="HG丸ｺﾞｼｯｸM-PRO" panose="020F0600000000000000" pitchFamily="50" charset="-128"/>
            </a:endParaRPr>
          </a:p>
        </p:txBody>
      </p:sp>
      <p:sp>
        <p:nvSpPr>
          <p:cNvPr id="4" name="テキスト ボックス 3"/>
          <p:cNvSpPr txBox="1"/>
          <p:nvPr/>
        </p:nvSpPr>
        <p:spPr>
          <a:xfrm>
            <a:off x="1252566" y="8127644"/>
            <a:ext cx="16526934" cy="2849498"/>
          </a:xfrm>
          <a:prstGeom prst="rect">
            <a:avLst/>
          </a:prstGeom>
          <a:noFill/>
        </p:spPr>
        <p:txBody>
          <a:bodyPr wrap="square" rtlCol="0">
            <a:spAutoFit/>
          </a:bodyPr>
          <a:lstStyle/>
          <a:p>
            <a:pPr>
              <a:lnSpc>
                <a:spcPts val="4300"/>
              </a:lnSpc>
            </a:pPr>
            <a:r>
              <a:rPr lang="ja-JP" altLang="en-US" sz="2650" dirty="0">
                <a:latin typeface="+mn-ea"/>
              </a:rPr>
              <a:t>平成</a:t>
            </a:r>
            <a:r>
              <a:rPr lang="en-US" altLang="ja-JP" sz="2650" dirty="0">
                <a:latin typeface="+mn-ea"/>
              </a:rPr>
              <a:t>31</a:t>
            </a:r>
            <a:r>
              <a:rPr lang="ja-JP" altLang="en-US" sz="2650" dirty="0">
                <a:latin typeface="+mn-ea"/>
              </a:rPr>
              <a:t>年４月</a:t>
            </a:r>
            <a:r>
              <a:rPr lang="en-US" altLang="ja-JP" sz="2650" dirty="0">
                <a:latin typeface="+mn-ea"/>
              </a:rPr>
              <a:t>24</a:t>
            </a:r>
            <a:r>
              <a:rPr lang="ja-JP" altLang="en-US" sz="2650" dirty="0">
                <a:latin typeface="+mn-ea"/>
              </a:rPr>
              <a:t>日に「旧優生保護法一時金支給法」が成立し、公布・施行されました。</a:t>
            </a:r>
          </a:p>
          <a:p>
            <a:pPr>
              <a:lnSpc>
                <a:spcPts val="4300"/>
              </a:lnSpc>
            </a:pPr>
            <a:r>
              <a:rPr lang="ja-JP" altLang="en-US" sz="2650" dirty="0">
                <a:latin typeface="+mn-ea"/>
              </a:rPr>
              <a:t>法の前文では、旧優生保護法の下、多くの方々が、生殖を不能にする手術・放射線の照射を受けることを強いられ、</a:t>
            </a:r>
          </a:p>
          <a:p>
            <a:pPr>
              <a:lnSpc>
                <a:spcPts val="4300"/>
              </a:lnSpc>
            </a:pPr>
            <a:r>
              <a:rPr lang="ja-JP" altLang="en-US" sz="2650" dirty="0">
                <a:latin typeface="+mn-ea"/>
              </a:rPr>
              <a:t>心身に多大な苦痛を受けてきたことに対して、我々は、それぞれの立場において、</a:t>
            </a:r>
          </a:p>
          <a:p>
            <a:pPr>
              <a:lnSpc>
                <a:spcPts val="4300"/>
              </a:lnSpc>
            </a:pPr>
            <a:r>
              <a:rPr lang="ja-JP" altLang="en-US" sz="2650" dirty="0">
                <a:latin typeface="+mn-ea"/>
              </a:rPr>
              <a:t>真摯に反省し、心から深くおわびする旨が述べられています。</a:t>
            </a:r>
          </a:p>
          <a:p>
            <a:pPr>
              <a:lnSpc>
                <a:spcPts val="4300"/>
              </a:lnSpc>
            </a:pPr>
            <a:r>
              <a:rPr lang="ja-JP" altLang="en-US" sz="2650" dirty="0">
                <a:latin typeface="+mn-ea"/>
              </a:rPr>
              <a:t>法に基づき、優生手術などを受けた方に一時金を支給いたします。</a:t>
            </a:r>
            <a:endParaRPr kumimoji="1" lang="ja-JP" altLang="en-US" sz="2650" dirty="0">
              <a:latin typeface="+mn-ea"/>
            </a:endParaRPr>
          </a:p>
        </p:txBody>
      </p:sp>
      <p:sp>
        <p:nvSpPr>
          <p:cNvPr id="6" name="角丸四角形 5"/>
          <p:cNvSpPr/>
          <p:nvPr/>
        </p:nvSpPr>
        <p:spPr>
          <a:xfrm>
            <a:off x="9192183" y="16216585"/>
            <a:ext cx="4428000" cy="720000"/>
          </a:xfrm>
          <a:prstGeom prst="roundRect">
            <a:avLst>
              <a:gd name="adj" fmla="val 50000"/>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000" dirty="0">
                <a:latin typeface="ＤＦ特太ゴシック体" panose="020B0509000000000000" pitchFamily="49" charset="-128"/>
                <a:ea typeface="ＤＦ特太ゴシック体" panose="020B0509000000000000" pitchFamily="49" charset="-128"/>
              </a:rPr>
              <a:t>請求手続きについて</a:t>
            </a:r>
          </a:p>
        </p:txBody>
      </p:sp>
      <p:sp>
        <p:nvSpPr>
          <p:cNvPr id="7" name="角丸四角形 6"/>
          <p:cNvSpPr/>
          <p:nvPr/>
        </p:nvSpPr>
        <p:spPr>
          <a:xfrm>
            <a:off x="2035622" y="17221439"/>
            <a:ext cx="3006000" cy="720000"/>
          </a:xfrm>
          <a:prstGeom prst="roundRect">
            <a:avLst>
              <a:gd name="adj" fmla="val 50000"/>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000" dirty="0">
                <a:latin typeface="ＤＦ特太ゴシック体" panose="020B0509000000000000" pitchFamily="49" charset="-128"/>
                <a:ea typeface="ＤＦ特太ゴシック体" panose="020B0509000000000000" pitchFamily="49" charset="-128"/>
              </a:rPr>
              <a:t>一時金の金額</a:t>
            </a:r>
            <a:endParaRPr kumimoji="1" lang="ja-JP" altLang="en-US" sz="3000" dirty="0">
              <a:latin typeface="ＤＦ特太ゴシック体" panose="020B0509000000000000" pitchFamily="49" charset="-128"/>
              <a:ea typeface="ＤＦ特太ゴシック体" panose="020B0509000000000000" pitchFamily="49" charset="-128"/>
            </a:endParaRPr>
          </a:p>
        </p:txBody>
      </p:sp>
      <p:sp>
        <p:nvSpPr>
          <p:cNvPr id="8" name="テキスト ボックス 7"/>
          <p:cNvSpPr txBox="1"/>
          <p:nvPr/>
        </p:nvSpPr>
        <p:spPr>
          <a:xfrm>
            <a:off x="4759153" y="12352417"/>
            <a:ext cx="10227733" cy="430887"/>
          </a:xfrm>
          <a:prstGeom prst="rect">
            <a:avLst/>
          </a:prstGeom>
          <a:noFill/>
        </p:spPr>
        <p:txBody>
          <a:bodyPr wrap="square" rtlCol="0">
            <a:spAutoFit/>
          </a:bodyPr>
          <a:lstStyle/>
          <a:p>
            <a:r>
              <a:rPr lang="ja-JP" altLang="en-US" sz="2200" dirty="0"/>
              <a:t>以下の①または②に該当する方で、現在、生存されている方が対象となります。</a:t>
            </a:r>
            <a:endParaRPr kumimoji="1" lang="ja-JP" altLang="en-US" sz="2200" dirty="0"/>
          </a:p>
        </p:txBody>
      </p:sp>
      <p:sp>
        <p:nvSpPr>
          <p:cNvPr id="9" name="テキスト ボックス 8"/>
          <p:cNvSpPr txBox="1"/>
          <p:nvPr/>
        </p:nvSpPr>
        <p:spPr>
          <a:xfrm>
            <a:off x="1891244" y="12880959"/>
            <a:ext cx="6876000" cy="2528897"/>
          </a:xfrm>
          <a:prstGeom prst="rect">
            <a:avLst/>
          </a:prstGeom>
          <a:noFill/>
        </p:spPr>
        <p:txBody>
          <a:bodyPr wrap="square" numCol="1" rtlCol="0">
            <a:spAutoFit/>
          </a:bodyPr>
          <a:lstStyle/>
          <a:p>
            <a:pPr marL="546100" indent="-546100" algn="just">
              <a:lnSpc>
                <a:spcPts val="4000"/>
              </a:lnSpc>
            </a:pPr>
            <a:r>
              <a:rPr lang="ja-JP" altLang="en-US" sz="2650" dirty="0">
                <a:latin typeface="+mn-ea"/>
              </a:rPr>
              <a:t>① 昭和</a:t>
            </a:r>
            <a:r>
              <a:rPr lang="en-US" altLang="ja-JP" sz="2650" dirty="0">
                <a:latin typeface="+mn-ea"/>
              </a:rPr>
              <a:t>23</a:t>
            </a:r>
            <a:r>
              <a:rPr lang="ja-JP" altLang="en-US" sz="2650" dirty="0">
                <a:latin typeface="+mn-ea"/>
              </a:rPr>
              <a:t>年９月</a:t>
            </a:r>
            <a:r>
              <a:rPr lang="en-US" altLang="ja-JP" sz="2650" dirty="0">
                <a:latin typeface="+mn-ea"/>
              </a:rPr>
              <a:t>11</a:t>
            </a:r>
            <a:r>
              <a:rPr lang="ja-JP" altLang="en-US" sz="2650" dirty="0">
                <a:latin typeface="+mn-ea"/>
              </a:rPr>
              <a:t>日から平成８年９月</a:t>
            </a:r>
            <a:r>
              <a:rPr lang="en-US" altLang="ja-JP" sz="2650" dirty="0">
                <a:latin typeface="+mn-ea"/>
              </a:rPr>
              <a:t>25</a:t>
            </a:r>
            <a:r>
              <a:rPr lang="ja-JP" altLang="en-US" sz="2650" dirty="0">
                <a:latin typeface="+mn-ea"/>
              </a:rPr>
              <a:t>日までの間に、旧優生保護法に基づき優生手術（生殖を不能にする手術）を受けた方</a:t>
            </a:r>
            <a:endParaRPr lang="en-US" altLang="ja-JP" sz="2650" dirty="0">
              <a:latin typeface="+mn-ea"/>
            </a:endParaRPr>
          </a:p>
          <a:p>
            <a:pPr marL="658800" indent="-111600" algn="just">
              <a:lnSpc>
                <a:spcPts val="3500"/>
              </a:lnSpc>
            </a:pPr>
            <a:r>
              <a:rPr lang="ja-JP" altLang="en-US" sz="2200" dirty="0">
                <a:latin typeface="+mn-ea"/>
              </a:rPr>
              <a:t>（母体保護のみを理由として手術を受けた方は除きます）</a:t>
            </a:r>
            <a:endParaRPr kumimoji="1" lang="ja-JP" altLang="en-US" sz="2200" dirty="0">
              <a:latin typeface="+mn-ea"/>
            </a:endParaRPr>
          </a:p>
        </p:txBody>
      </p:sp>
      <p:sp>
        <p:nvSpPr>
          <p:cNvPr id="10" name="テキスト ボックス 9"/>
          <p:cNvSpPr txBox="1"/>
          <p:nvPr/>
        </p:nvSpPr>
        <p:spPr>
          <a:xfrm>
            <a:off x="6087678" y="17021086"/>
            <a:ext cx="10620783" cy="3093154"/>
          </a:xfrm>
          <a:prstGeom prst="rect">
            <a:avLst/>
          </a:prstGeom>
          <a:noFill/>
        </p:spPr>
        <p:txBody>
          <a:bodyPr wrap="square" rtlCol="0">
            <a:spAutoFit/>
          </a:bodyPr>
          <a:lstStyle/>
          <a:p>
            <a:pPr marL="320675" indent="-320675" algn="just">
              <a:lnSpc>
                <a:spcPts val="3900"/>
              </a:lnSpc>
            </a:pPr>
            <a:r>
              <a:rPr lang="ja-JP" altLang="en-US" sz="2800" dirty="0">
                <a:solidFill>
                  <a:srgbClr val="FF9900"/>
                </a:solidFill>
                <a:latin typeface="+mn-ea"/>
              </a:rPr>
              <a:t>●</a:t>
            </a:r>
            <a:r>
              <a:rPr lang="ja-JP" altLang="en-US" sz="2800" dirty="0">
                <a:latin typeface="+mn-ea"/>
              </a:rPr>
              <a:t>請求期限は、令和</a:t>
            </a:r>
            <a:r>
              <a:rPr lang="en-US" altLang="ja-JP" sz="2800" dirty="0">
                <a:latin typeface="+mn-ea"/>
              </a:rPr>
              <a:t>11</a:t>
            </a:r>
            <a:r>
              <a:rPr lang="ja-JP" altLang="en-US" sz="2800" dirty="0">
                <a:latin typeface="+mn-ea"/>
              </a:rPr>
              <a:t>年４月</a:t>
            </a:r>
            <a:r>
              <a:rPr lang="en-US" altLang="ja-JP" sz="2800" dirty="0">
                <a:latin typeface="+mn-ea"/>
              </a:rPr>
              <a:t>23</a:t>
            </a:r>
            <a:r>
              <a:rPr lang="ja-JP" altLang="en-US" sz="2800" dirty="0">
                <a:latin typeface="+mn-ea"/>
              </a:rPr>
              <a:t>日です。</a:t>
            </a:r>
          </a:p>
          <a:p>
            <a:pPr marL="320675" indent="-320675" algn="just">
              <a:lnSpc>
                <a:spcPts val="3900"/>
              </a:lnSpc>
            </a:pPr>
            <a:r>
              <a:rPr lang="ja-JP" altLang="en-US" sz="2800" dirty="0">
                <a:solidFill>
                  <a:srgbClr val="FF9900"/>
                </a:solidFill>
                <a:latin typeface="+mn-ea"/>
              </a:rPr>
              <a:t>●</a:t>
            </a:r>
            <a:r>
              <a:rPr lang="ja-JP" altLang="en-US" sz="2800" dirty="0">
                <a:latin typeface="+mn-ea"/>
              </a:rPr>
              <a:t>お住まいの都道府県の窓口に請求書を提出してください（郵送による提出も可能です）。　　　</a:t>
            </a:r>
          </a:p>
          <a:p>
            <a:pPr marL="320400" indent="-320400" algn="just">
              <a:lnSpc>
                <a:spcPts val="3900"/>
              </a:lnSpc>
            </a:pPr>
            <a:r>
              <a:rPr lang="ja-JP" altLang="en-US" sz="2800" dirty="0">
                <a:solidFill>
                  <a:srgbClr val="FF9900"/>
                </a:solidFill>
                <a:latin typeface="+mn-ea"/>
              </a:rPr>
              <a:t>●</a:t>
            </a:r>
            <a:r>
              <a:rPr lang="ja-JP" altLang="en-US" sz="2800" dirty="0">
                <a:latin typeface="+mn-ea"/>
              </a:rPr>
              <a:t>請求書や添付書類</a:t>
            </a:r>
            <a:r>
              <a:rPr lang="en-US" altLang="ja-JP" sz="2800" dirty="0">
                <a:latin typeface="+mn-ea"/>
              </a:rPr>
              <a:t>(</a:t>
            </a:r>
            <a:r>
              <a:rPr lang="ja-JP" altLang="en-US" sz="2800" dirty="0">
                <a:latin typeface="+mn-ea"/>
              </a:rPr>
              <a:t>診断書・領収書</a:t>
            </a:r>
            <a:r>
              <a:rPr lang="en-US" altLang="ja-JP" sz="2800" dirty="0">
                <a:latin typeface="+mn-ea"/>
              </a:rPr>
              <a:t>)</a:t>
            </a:r>
            <a:r>
              <a:rPr lang="ja-JP" altLang="en-US" sz="2800" dirty="0">
                <a:latin typeface="+mn-ea"/>
              </a:rPr>
              <a:t>の様式は、旧優生保護法一時金の特設サイトに掲載しているほか、都道府県のホームページや窓口などでも入手できます。</a:t>
            </a:r>
            <a:endParaRPr kumimoji="1" lang="ja-JP" altLang="en-US" sz="2800" dirty="0">
              <a:latin typeface="+mn-ea"/>
            </a:endParaRPr>
          </a:p>
        </p:txBody>
      </p:sp>
      <p:sp>
        <p:nvSpPr>
          <p:cNvPr id="11" name="テキスト ボックス 10"/>
          <p:cNvSpPr txBox="1"/>
          <p:nvPr/>
        </p:nvSpPr>
        <p:spPr>
          <a:xfrm>
            <a:off x="4977454" y="22498587"/>
            <a:ext cx="10599431" cy="1273041"/>
          </a:xfrm>
          <a:prstGeom prst="rect">
            <a:avLst/>
          </a:prstGeom>
          <a:noFill/>
        </p:spPr>
        <p:txBody>
          <a:bodyPr wrap="square" rtlCol="0">
            <a:spAutoFit/>
          </a:bodyPr>
          <a:lstStyle/>
          <a:p>
            <a:pPr>
              <a:lnSpc>
                <a:spcPts val="4800"/>
              </a:lnSpc>
            </a:pPr>
            <a:r>
              <a:rPr lang="ja-JP" altLang="en-US" sz="3250" dirty="0"/>
              <a:t>具体的な一時金の請求や相談に関することは、</a:t>
            </a:r>
          </a:p>
          <a:p>
            <a:pPr>
              <a:lnSpc>
                <a:spcPts val="4800"/>
              </a:lnSpc>
            </a:pPr>
            <a:r>
              <a:rPr lang="ja-JP" altLang="en-US" sz="3250" dirty="0"/>
              <a:t>お住まいの都道府県の窓口にお問い合わせください。</a:t>
            </a:r>
            <a:endParaRPr kumimoji="1" lang="ja-JP" altLang="en-US" sz="3250" dirty="0"/>
          </a:p>
        </p:txBody>
      </p:sp>
      <p:sp>
        <p:nvSpPr>
          <p:cNvPr id="12" name="テキスト ボックス 11"/>
          <p:cNvSpPr txBox="1"/>
          <p:nvPr/>
        </p:nvSpPr>
        <p:spPr>
          <a:xfrm>
            <a:off x="1329769" y="24521367"/>
            <a:ext cx="4048738" cy="766172"/>
          </a:xfrm>
          <a:prstGeom prst="rect">
            <a:avLst/>
          </a:prstGeom>
          <a:noFill/>
        </p:spPr>
        <p:txBody>
          <a:bodyPr wrap="square" rtlCol="0">
            <a:spAutoFit/>
          </a:bodyPr>
          <a:lstStyle/>
          <a:p>
            <a:pPr>
              <a:lnSpc>
                <a:spcPts val="2800"/>
              </a:lnSpc>
            </a:pPr>
            <a:r>
              <a:rPr lang="ja-JP" altLang="en-US" sz="2100" dirty="0">
                <a:latin typeface="ＭＳ Ｐゴシック" panose="020B0600070205080204" pitchFamily="50" charset="-128"/>
                <a:ea typeface="ＭＳ Ｐゴシック" panose="020B0600070205080204" pitchFamily="50" charset="-128"/>
              </a:rPr>
              <a:t>こども家庭庁</a:t>
            </a:r>
          </a:p>
          <a:p>
            <a:pPr>
              <a:lnSpc>
                <a:spcPts val="2800"/>
              </a:lnSpc>
            </a:pPr>
            <a:r>
              <a:rPr lang="zh-TW" altLang="en-US" sz="2100" dirty="0">
                <a:latin typeface="ＭＳ Ｐゴシック" panose="020B0600070205080204" pitchFamily="50" charset="-128"/>
                <a:ea typeface="ＭＳ Ｐゴシック" panose="020B0600070205080204" pitchFamily="50" charset="-128"/>
              </a:rPr>
              <a:t>旧優生保護法一時金相談窓口</a:t>
            </a:r>
            <a:endParaRPr kumimoji="1" lang="ja-JP" altLang="en-US" sz="2100" dirty="0">
              <a:latin typeface="ＭＳ Ｐゴシック" panose="020B0600070205080204" pitchFamily="50" charset="-128"/>
              <a:ea typeface="ＭＳ Ｐゴシック" panose="020B0600070205080204" pitchFamily="50" charset="-128"/>
            </a:endParaRPr>
          </a:p>
        </p:txBody>
      </p:sp>
      <p:sp>
        <p:nvSpPr>
          <p:cNvPr id="13" name="テキスト ボックス 12"/>
          <p:cNvSpPr txBox="1"/>
          <p:nvPr/>
        </p:nvSpPr>
        <p:spPr>
          <a:xfrm>
            <a:off x="5753771" y="24313618"/>
            <a:ext cx="8122650" cy="1119794"/>
          </a:xfrm>
          <a:prstGeom prst="rect">
            <a:avLst/>
          </a:prstGeom>
          <a:noFill/>
        </p:spPr>
        <p:txBody>
          <a:bodyPr wrap="square" rtlCol="0">
            <a:spAutoFit/>
          </a:bodyPr>
          <a:lstStyle/>
          <a:p>
            <a:pPr>
              <a:lnSpc>
                <a:spcPts val="2800"/>
              </a:lnSpc>
            </a:pPr>
            <a:r>
              <a:rPr lang="zh-TW" altLang="en-US" sz="1850" dirty="0">
                <a:latin typeface="ＭＳ Ｐゴシック" panose="020B0600070205080204" pitchFamily="50" charset="-128"/>
                <a:ea typeface="ＭＳ Ｐゴシック" panose="020B0600070205080204" pitchFamily="50" charset="-128"/>
              </a:rPr>
              <a:t>電話番号　</a:t>
            </a:r>
            <a:r>
              <a:rPr lang="en-US" altLang="zh-TW" sz="1850" dirty="0">
                <a:latin typeface="ＭＳ Ｐゴシック" panose="020B0600070205080204" pitchFamily="50" charset="-128"/>
                <a:ea typeface="ＭＳ Ｐゴシック" panose="020B0600070205080204" pitchFamily="50" charset="-128"/>
              </a:rPr>
              <a:t>03-3595-2575</a:t>
            </a:r>
            <a:r>
              <a:rPr lang="zh-TW" altLang="en-US" sz="1850" dirty="0">
                <a:latin typeface="ＭＳ Ｐゴシック" panose="020B0600070205080204" pitchFamily="50" charset="-128"/>
                <a:ea typeface="ＭＳ Ｐゴシック" panose="020B0600070205080204" pitchFamily="50" charset="-128"/>
              </a:rPr>
              <a:t>　　          </a:t>
            </a:r>
            <a:r>
              <a:rPr lang="en-US" altLang="zh-TW" sz="1850" dirty="0">
                <a:latin typeface="ＭＳ Ｐゴシック" panose="020B0600070205080204" pitchFamily="50" charset="-128"/>
                <a:ea typeface="ＭＳ Ｐゴシック" panose="020B0600070205080204" pitchFamily="50" charset="-128"/>
              </a:rPr>
              <a:t>FAX</a:t>
            </a:r>
            <a:r>
              <a:rPr lang="zh-TW" altLang="en-US" sz="1850" dirty="0">
                <a:latin typeface="ＭＳ Ｐゴシック" panose="020B0600070205080204" pitchFamily="50" charset="-128"/>
                <a:ea typeface="ＭＳ Ｐゴシック" panose="020B0600070205080204" pitchFamily="50" charset="-128"/>
              </a:rPr>
              <a:t>　</a:t>
            </a:r>
            <a:r>
              <a:rPr lang="en-US" altLang="zh-TW" sz="1850" dirty="0">
                <a:latin typeface="ＭＳ Ｐゴシック" panose="020B0600070205080204" pitchFamily="50" charset="-128"/>
                <a:ea typeface="ＭＳ Ｐゴシック" panose="020B0600070205080204" pitchFamily="50" charset="-128"/>
              </a:rPr>
              <a:t>03-3595-2753</a:t>
            </a:r>
          </a:p>
          <a:p>
            <a:pPr>
              <a:lnSpc>
                <a:spcPts val="2800"/>
              </a:lnSpc>
            </a:pPr>
            <a:r>
              <a:rPr lang="ja-JP" altLang="en-US" sz="1850" dirty="0">
                <a:latin typeface="ＭＳ Ｐゴシック" panose="020B0600070205080204" pitchFamily="50" charset="-128"/>
                <a:ea typeface="ＭＳ Ｐゴシック" panose="020B0600070205080204" pitchFamily="50" charset="-128"/>
              </a:rPr>
              <a:t>メールアドレス　</a:t>
            </a:r>
            <a:r>
              <a:rPr lang="en-US" altLang="ja-JP" sz="1850" dirty="0">
                <a:latin typeface="ＭＳ Ｐゴシック" panose="020B0600070205080204" pitchFamily="50" charset="-128"/>
                <a:ea typeface="ＭＳ Ｐゴシック" panose="020B0600070205080204" pitchFamily="50" charset="-128"/>
              </a:rPr>
              <a:t>ichijikin@cfa.go.jp</a:t>
            </a:r>
          </a:p>
          <a:p>
            <a:pPr>
              <a:lnSpc>
                <a:spcPts val="2800"/>
              </a:lnSpc>
            </a:pPr>
            <a:r>
              <a:rPr lang="ja-JP" altLang="en-US" sz="1850" dirty="0">
                <a:latin typeface="ＭＳ Ｐゴシック" panose="020B0600070205080204" pitchFamily="50" charset="-128"/>
                <a:ea typeface="ＭＳ Ｐゴシック" panose="020B0600070205080204" pitchFamily="50" charset="-128"/>
              </a:rPr>
              <a:t>受付時間　</a:t>
            </a:r>
            <a:r>
              <a:rPr lang="en-US" altLang="ja-JP" sz="1850" dirty="0">
                <a:latin typeface="ＭＳ Ｐゴシック" panose="020B0600070205080204" pitchFamily="50" charset="-128"/>
                <a:ea typeface="ＭＳ Ｐゴシック" panose="020B0600070205080204" pitchFamily="50" charset="-128"/>
              </a:rPr>
              <a:t>10</a:t>
            </a:r>
            <a:r>
              <a:rPr lang="ja-JP" altLang="en-US" sz="1850" dirty="0">
                <a:latin typeface="ＭＳ Ｐゴシック" panose="020B0600070205080204" pitchFamily="50" charset="-128"/>
                <a:ea typeface="ＭＳ Ｐゴシック" panose="020B0600070205080204" pitchFamily="50" charset="-128"/>
              </a:rPr>
              <a:t>：</a:t>
            </a:r>
            <a:r>
              <a:rPr lang="en-US" altLang="ja-JP" sz="1850" dirty="0">
                <a:latin typeface="ＭＳ Ｐゴシック" panose="020B0600070205080204" pitchFamily="50" charset="-128"/>
                <a:ea typeface="ＭＳ Ｐゴシック" panose="020B0600070205080204" pitchFamily="50" charset="-128"/>
              </a:rPr>
              <a:t>0</a:t>
            </a:r>
            <a:r>
              <a:rPr lang="en-US" altLang="ja-JP" sz="1850">
                <a:latin typeface="ＭＳ Ｐゴシック" panose="020B0600070205080204" pitchFamily="50" charset="-128"/>
                <a:ea typeface="ＭＳ Ｐゴシック" panose="020B0600070205080204" pitchFamily="50" charset="-128"/>
              </a:rPr>
              <a:t>0</a:t>
            </a:r>
            <a:r>
              <a:rPr lang="ja-JP" altLang="en-US" sz="1850" dirty="0">
                <a:latin typeface="ＭＳ Ｐゴシック" panose="020B0600070205080204" pitchFamily="50" charset="-128"/>
                <a:ea typeface="ＭＳ Ｐゴシック" panose="020B0600070205080204" pitchFamily="50" charset="-128"/>
              </a:rPr>
              <a:t>～</a:t>
            </a:r>
            <a:r>
              <a:rPr lang="en-US" altLang="ja-JP" sz="1850" dirty="0">
                <a:latin typeface="ＭＳ Ｐゴシック" panose="020B0600070205080204" pitchFamily="50" charset="-128"/>
                <a:ea typeface="ＭＳ Ｐゴシック" panose="020B0600070205080204" pitchFamily="50" charset="-128"/>
              </a:rPr>
              <a:t>17</a:t>
            </a:r>
            <a:r>
              <a:rPr lang="ja-JP" altLang="en-US" sz="1850" dirty="0">
                <a:latin typeface="ＭＳ Ｐゴシック" panose="020B0600070205080204" pitchFamily="50" charset="-128"/>
                <a:ea typeface="ＭＳ Ｐゴシック" panose="020B0600070205080204" pitchFamily="50" charset="-128"/>
              </a:rPr>
              <a:t>：</a:t>
            </a:r>
            <a:r>
              <a:rPr lang="en-US" altLang="ja-JP" sz="1850" dirty="0">
                <a:latin typeface="ＭＳ Ｐゴシック" panose="020B0600070205080204" pitchFamily="50" charset="-128"/>
                <a:ea typeface="ＭＳ Ｐゴシック" panose="020B0600070205080204" pitchFamily="50" charset="-128"/>
              </a:rPr>
              <a:t>00</a:t>
            </a:r>
            <a:r>
              <a:rPr lang="ja-JP" altLang="en-US" sz="1850" dirty="0">
                <a:latin typeface="ＭＳ Ｐゴシック" panose="020B0600070205080204" pitchFamily="50" charset="-128"/>
                <a:ea typeface="ＭＳ Ｐゴシック" panose="020B0600070205080204" pitchFamily="50" charset="-128"/>
              </a:rPr>
              <a:t>　（月曜日から金曜日。土日祝日、年末年始を除く。）</a:t>
            </a:r>
            <a:endParaRPr kumimoji="1" lang="ja-JP" altLang="en-US" sz="1850" dirty="0">
              <a:latin typeface="ＭＳ Ｐゴシック" panose="020B0600070205080204" pitchFamily="50" charset="-128"/>
              <a:ea typeface="ＭＳ Ｐゴシック" panose="020B0600070205080204" pitchFamily="50" charset="-128"/>
            </a:endParaRPr>
          </a:p>
        </p:txBody>
      </p:sp>
      <p:sp>
        <p:nvSpPr>
          <p:cNvPr id="14" name="角丸四角形 13"/>
          <p:cNvSpPr/>
          <p:nvPr/>
        </p:nvSpPr>
        <p:spPr>
          <a:xfrm>
            <a:off x="1309716" y="7283342"/>
            <a:ext cx="9360000" cy="625416"/>
          </a:xfrm>
          <a:prstGeom prst="roundRect">
            <a:avLst>
              <a:gd name="adj" fmla="val 50000"/>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44000" rIns="144000" rtlCol="0" anchor="ctr"/>
          <a:lstStyle/>
          <a:p>
            <a:pPr algn="dist"/>
            <a:r>
              <a:rPr lang="ja-JP" altLang="en-US" sz="3400" dirty="0">
                <a:solidFill>
                  <a:schemeClr val="tx1"/>
                </a:solidFill>
              </a:rPr>
              <a:t>「旧優生保護法一時金支給法」の趣旨について</a:t>
            </a:r>
            <a:endParaRPr kumimoji="1" lang="ja-JP" altLang="en-US" sz="3400" dirty="0">
              <a:solidFill>
                <a:schemeClr val="tx1"/>
              </a:solidFill>
            </a:endParaRPr>
          </a:p>
        </p:txBody>
      </p:sp>
      <p:sp>
        <p:nvSpPr>
          <p:cNvPr id="15" name="テキスト ボックス 14"/>
          <p:cNvSpPr txBox="1"/>
          <p:nvPr/>
        </p:nvSpPr>
        <p:spPr>
          <a:xfrm>
            <a:off x="9648483" y="12880959"/>
            <a:ext cx="6804000" cy="2464777"/>
          </a:xfrm>
          <a:prstGeom prst="rect">
            <a:avLst/>
          </a:prstGeom>
          <a:noFill/>
        </p:spPr>
        <p:txBody>
          <a:bodyPr wrap="square" numCol="1" rtlCol="0">
            <a:spAutoFit/>
          </a:bodyPr>
          <a:lstStyle/>
          <a:p>
            <a:pPr marL="547200" indent="-547200" algn="just">
              <a:lnSpc>
                <a:spcPts val="4000"/>
              </a:lnSpc>
            </a:pPr>
            <a:r>
              <a:rPr lang="ja-JP" altLang="en-US" sz="2650" dirty="0"/>
              <a:t>② ①のほか、同じ期間に生殖を不能にする手術または放射線の照射を受けた方</a:t>
            </a:r>
          </a:p>
          <a:p>
            <a:pPr marL="657225" indent="-111125" algn="just">
              <a:lnSpc>
                <a:spcPts val="3500"/>
              </a:lnSpc>
            </a:pPr>
            <a:r>
              <a:rPr lang="ja-JP" altLang="en-US" sz="2200" dirty="0"/>
              <a:t>（母体保護や疾病の治療を目的とするなど、優生思想に基づくものでないことが明らかな手術などを受けた方を除きます）</a:t>
            </a:r>
            <a:endParaRPr kumimoji="1" lang="ja-JP" altLang="en-US" sz="2200" dirty="0"/>
          </a:p>
        </p:txBody>
      </p:sp>
      <p:sp>
        <p:nvSpPr>
          <p:cNvPr id="17" name="ホームベース 16"/>
          <p:cNvSpPr/>
          <p:nvPr/>
        </p:nvSpPr>
        <p:spPr>
          <a:xfrm>
            <a:off x="1458177" y="22822374"/>
            <a:ext cx="3312000" cy="684000"/>
          </a:xfrm>
          <a:prstGeom prst="homePlate">
            <a:avLst/>
          </a:prstGeom>
          <a:solidFill>
            <a:schemeClr val="bg1"/>
          </a:solidFill>
          <a:ln w="38100">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0"/>
          <a:lstStyle/>
          <a:p>
            <a:pPr algn="ctr"/>
            <a:r>
              <a:rPr lang="ja-JP" altLang="en-US" sz="3000" b="1" spc="-100" dirty="0">
                <a:solidFill>
                  <a:srgbClr val="FF9900"/>
                </a:solidFill>
              </a:rPr>
              <a:t>お問い合わせ先</a:t>
            </a:r>
            <a:endParaRPr kumimoji="1" lang="ja-JP" altLang="en-US" sz="3000" b="1" spc="-100" dirty="0">
              <a:solidFill>
                <a:srgbClr val="FF9900"/>
              </a:solidFill>
            </a:endParaRPr>
          </a:p>
        </p:txBody>
      </p:sp>
      <p:sp>
        <p:nvSpPr>
          <p:cNvPr id="16" name="テキスト ボックス 15"/>
          <p:cNvSpPr txBox="1"/>
          <p:nvPr/>
        </p:nvSpPr>
        <p:spPr>
          <a:xfrm>
            <a:off x="2264971" y="18216749"/>
            <a:ext cx="2855493" cy="707886"/>
          </a:xfrm>
          <a:prstGeom prst="rect">
            <a:avLst/>
          </a:prstGeom>
          <a:noFill/>
        </p:spPr>
        <p:txBody>
          <a:bodyPr wrap="square" rtlCol="0">
            <a:spAutoFit/>
          </a:bodyPr>
          <a:lstStyle/>
          <a:p>
            <a:r>
              <a:rPr kumimoji="1" lang="en-US" altLang="ja-JP" sz="4000" dirty="0">
                <a:latin typeface="+mn-ea"/>
              </a:rPr>
              <a:t>320</a:t>
            </a:r>
            <a:r>
              <a:rPr kumimoji="1" lang="ja-JP" altLang="en-US" sz="4000" dirty="0">
                <a:latin typeface="+mn-ea"/>
              </a:rPr>
              <a:t>万円</a:t>
            </a:r>
            <a:r>
              <a:rPr kumimoji="1" lang="ja-JP" altLang="en-US" sz="2200" dirty="0">
                <a:latin typeface="+mn-ea"/>
              </a:rPr>
              <a:t>（一律）</a:t>
            </a:r>
          </a:p>
        </p:txBody>
      </p:sp>
      <p:sp>
        <p:nvSpPr>
          <p:cNvPr id="18" name="テキスト ボックス 17"/>
          <p:cNvSpPr txBox="1"/>
          <p:nvPr/>
        </p:nvSpPr>
        <p:spPr>
          <a:xfrm>
            <a:off x="15487586" y="23523251"/>
            <a:ext cx="1692000" cy="461665"/>
          </a:xfrm>
          <a:prstGeom prst="rect">
            <a:avLst/>
          </a:prstGeom>
          <a:noFill/>
        </p:spPr>
        <p:txBody>
          <a:bodyPr wrap="square" rtlCol="0">
            <a:spAutoFit/>
          </a:bodyPr>
          <a:lstStyle/>
          <a:p>
            <a:pPr algn="ctr"/>
            <a:r>
              <a:rPr lang="ja-JP" altLang="en-US" sz="1200" dirty="0">
                <a:latin typeface="+mn-ea"/>
              </a:rPr>
              <a:t>旧優生保護法一時金特設サイト</a:t>
            </a:r>
            <a:endParaRPr kumimoji="1" lang="ja-JP" altLang="en-US" sz="1200" dirty="0">
              <a:latin typeface="ＭＳ Ｐゴシック" panose="020B0600070205080204" pitchFamily="50" charset="-128"/>
              <a:ea typeface="ＭＳ Ｐゴシック" panose="020B0600070205080204" pitchFamily="50" charset="-128"/>
            </a:endParaRPr>
          </a:p>
        </p:txBody>
      </p:sp>
      <p:sp>
        <p:nvSpPr>
          <p:cNvPr id="22" name="角丸四角形 21"/>
          <p:cNvSpPr/>
          <p:nvPr/>
        </p:nvSpPr>
        <p:spPr>
          <a:xfrm>
            <a:off x="1458177" y="15859499"/>
            <a:ext cx="15562497" cy="4395562"/>
          </a:xfrm>
          <a:prstGeom prst="roundRect">
            <a:avLst>
              <a:gd name="adj" fmla="val 22774"/>
            </a:avLst>
          </a:prstGeom>
          <a:noFill/>
          <a:ln w="38100">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4" name="直線コネクタ 23"/>
          <p:cNvCxnSpPr/>
          <p:nvPr/>
        </p:nvCxnSpPr>
        <p:spPr>
          <a:xfrm>
            <a:off x="5753771" y="16216585"/>
            <a:ext cx="0" cy="3836047"/>
          </a:xfrm>
          <a:prstGeom prst="line">
            <a:avLst/>
          </a:prstGeom>
          <a:ln w="38100">
            <a:solidFill>
              <a:srgbClr val="FF9900"/>
            </a:solidFill>
            <a:prstDash val="sysDot"/>
          </a:ln>
        </p:spPr>
        <p:style>
          <a:lnRef idx="1">
            <a:schemeClr val="accent1"/>
          </a:lnRef>
          <a:fillRef idx="0">
            <a:schemeClr val="accent1"/>
          </a:fillRef>
          <a:effectRef idx="0">
            <a:schemeClr val="accent1"/>
          </a:effectRef>
          <a:fontRef idx="minor">
            <a:schemeClr val="tx1"/>
          </a:fontRef>
        </p:style>
      </p:cxnSp>
      <p:grpSp>
        <p:nvGrpSpPr>
          <p:cNvPr id="27" name="グループ化 26"/>
          <p:cNvGrpSpPr/>
          <p:nvPr/>
        </p:nvGrpSpPr>
        <p:grpSpPr>
          <a:xfrm>
            <a:off x="1458177" y="11245515"/>
            <a:ext cx="15562497" cy="4284000"/>
            <a:chOff x="1458177" y="11245516"/>
            <a:chExt cx="15562497" cy="4203031"/>
          </a:xfrm>
        </p:grpSpPr>
        <p:sp>
          <p:nvSpPr>
            <p:cNvPr id="5" name="角丸四角形 4"/>
            <p:cNvSpPr/>
            <p:nvPr/>
          </p:nvSpPr>
          <p:spPr>
            <a:xfrm>
              <a:off x="7737241" y="11486636"/>
              <a:ext cx="3004368" cy="720000"/>
            </a:xfrm>
            <a:prstGeom prst="roundRect">
              <a:avLst>
                <a:gd name="adj" fmla="val 50000"/>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000" dirty="0">
                  <a:latin typeface="ＤＦ特太ゴシック体" panose="020B0509000000000000" pitchFamily="49" charset="-128"/>
                  <a:ea typeface="ＤＦ特太ゴシック体" panose="020B0509000000000000" pitchFamily="49" charset="-128"/>
                </a:rPr>
                <a:t>対象となる方</a:t>
              </a:r>
              <a:endParaRPr kumimoji="1" lang="ja-JP" altLang="en-US" sz="3000" dirty="0">
                <a:latin typeface="ＤＦ特太ゴシック体" panose="020B0509000000000000" pitchFamily="49" charset="-128"/>
                <a:ea typeface="ＤＦ特太ゴシック体" panose="020B0509000000000000" pitchFamily="49" charset="-128"/>
              </a:endParaRPr>
            </a:p>
          </p:txBody>
        </p:sp>
        <p:sp>
          <p:nvSpPr>
            <p:cNvPr id="21" name="角丸四角形 20"/>
            <p:cNvSpPr/>
            <p:nvPr/>
          </p:nvSpPr>
          <p:spPr>
            <a:xfrm>
              <a:off x="1458177" y="11245516"/>
              <a:ext cx="15562497" cy="4203031"/>
            </a:xfrm>
            <a:prstGeom prst="roundRect">
              <a:avLst>
                <a:gd name="adj" fmla="val 22774"/>
              </a:avLst>
            </a:prstGeom>
            <a:noFill/>
            <a:ln w="38100">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6" name="直線コネクタ 25"/>
            <p:cNvCxnSpPr/>
            <p:nvPr/>
          </p:nvCxnSpPr>
          <p:spPr>
            <a:xfrm>
              <a:off x="9239425" y="12960038"/>
              <a:ext cx="0" cy="2124000"/>
            </a:xfrm>
            <a:prstGeom prst="line">
              <a:avLst/>
            </a:prstGeom>
            <a:ln w="57150">
              <a:solidFill>
                <a:srgbClr val="FF9900"/>
              </a:solidFill>
              <a:prstDash val="sysDot"/>
            </a:ln>
          </p:spPr>
          <p:style>
            <a:lnRef idx="1">
              <a:schemeClr val="accent1"/>
            </a:lnRef>
            <a:fillRef idx="0">
              <a:schemeClr val="accent1"/>
            </a:fillRef>
            <a:effectRef idx="0">
              <a:schemeClr val="accent1"/>
            </a:effectRef>
            <a:fontRef idx="minor">
              <a:schemeClr val="tx1"/>
            </a:fontRef>
          </p:style>
        </p:cxnSp>
      </p:grpSp>
      <p:sp>
        <p:nvSpPr>
          <p:cNvPr id="28" name="テキスト ボックス 27"/>
          <p:cNvSpPr txBox="1"/>
          <p:nvPr/>
        </p:nvSpPr>
        <p:spPr>
          <a:xfrm>
            <a:off x="370306" y="20530371"/>
            <a:ext cx="17748362" cy="1015663"/>
          </a:xfrm>
          <a:prstGeom prst="rect">
            <a:avLst/>
          </a:prstGeom>
          <a:noFill/>
        </p:spPr>
        <p:txBody>
          <a:bodyPr wrap="square" rtlCol="0">
            <a:spAutoFit/>
          </a:bodyPr>
          <a:lstStyle/>
          <a:p>
            <a:pPr algn="ctr"/>
            <a:r>
              <a:rPr lang="en-US" altLang="ja-JP" sz="6000" b="1" dirty="0">
                <a:latin typeface="HG丸ｺﾞｼｯｸM-PRO" panose="020F0600000000000000" pitchFamily="50" charset="-128"/>
                <a:ea typeface="HG丸ｺﾞｼｯｸM-PRO" panose="020F0600000000000000" pitchFamily="50" charset="-128"/>
              </a:rPr>
              <a:t>【</a:t>
            </a:r>
            <a:r>
              <a:rPr lang="ja-JP" altLang="en-US" sz="6000" b="1" dirty="0">
                <a:latin typeface="HG丸ｺﾞｼｯｸM-PRO" panose="020F0600000000000000" pitchFamily="50" charset="-128"/>
                <a:ea typeface="HG丸ｺﾞｼｯｸM-PRO" panose="020F0600000000000000" pitchFamily="50" charset="-128"/>
              </a:rPr>
              <a:t>請求期限：令和</a:t>
            </a:r>
            <a:r>
              <a:rPr lang="en-US" altLang="ja-JP" sz="6000" b="1" dirty="0">
                <a:latin typeface="HG丸ｺﾞｼｯｸM-PRO" panose="020F0600000000000000" pitchFamily="50" charset="-128"/>
                <a:ea typeface="HG丸ｺﾞｼｯｸM-PRO" panose="020F0600000000000000" pitchFamily="50" charset="-128"/>
              </a:rPr>
              <a:t>11</a:t>
            </a:r>
            <a:r>
              <a:rPr lang="ja-JP" altLang="en-US" sz="6000" b="1" dirty="0">
                <a:latin typeface="HG丸ｺﾞｼｯｸM-PRO" panose="020F0600000000000000" pitchFamily="50" charset="-128"/>
                <a:ea typeface="HG丸ｺﾞｼｯｸM-PRO" panose="020F0600000000000000" pitchFamily="50" charset="-128"/>
              </a:rPr>
              <a:t>年４月</a:t>
            </a:r>
            <a:r>
              <a:rPr lang="en-US" altLang="ja-JP" sz="6000" b="1" dirty="0">
                <a:latin typeface="HG丸ｺﾞｼｯｸM-PRO" panose="020F0600000000000000" pitchFamily="50" charset="-128"/>
                <a:ea typeface="HG丸ｺﾞｼｯｸM-PRO" panose="020F0600000000000000" pitchFamily="50" charset="-128"/>
              </a:rPr>
              <a:t>23</a:t>
            </a:r>
            <a:r>
              <a:rPr lang="ja-JP" altLang="en-US" sz="6000" b="1" dirty="0">
                <a:latin typeface="HG丸ｺﾞｼｯｸM-PRO" panose="020F0600000000000000" pitchFamily="50" charset="-128"/>
                <a:ea typeface="HG丸ｺﾞｼｯｸM-PRO" panose="020F0600000000000000" pitchFamily="50" charset="-128"/>
              </a:rPr>
              <a:t>日</a:t>
            </a:r>
            <a:r>
              <a:rPr lang="en-US" altLang="ja-JP" sz="6000" b="1" dirty="0">
                <a:latin typeface="HG丸ｺﾞｼｯｸM-PRO" panose="020F0600000000000000" pitchFamily="50" charset="-128"/>
                <a:ea typeface="HG丸ｺﾞｼｯｸM-PRO" panose="020F0600000000000000" pitchFamily="50" charset="-128"/>
              </a:rPr>
              <a:t>】</a:t>
            </a:r>
            <a:endParaRPr lang="ja-JP" altLang="en-US" sz="6000" b="1" dirty="0">
              <a:latin typeface="HG丸ｺﾞｼｯｸM-PRO" panose="020F0600000000000000" pitchFamily="50" charset="-128"/>
              <a:ea typeface="HG丸ｺﾞｼｯｸM-PRO" panose="020F0600000000000000" pitchFamily="50" charset="-128"/>
            </a:endParaRPr>
          </a:p>
        </p:txBody>
      </p:sp>
      <p:pic>
        <p:nvPicPr>
          <p:cNvPr id="33" name="図 3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74368" y="24405942"/>
            <a:ext cx="288000" cy="288000"/>
          </a:xfrm>
          <a:prstGeom prst="rect">
            <a:avLst/>
          </a:prstGeom>
        </p:spPr>
      </p:pic>
      <p:pic>
        <p:nvPicPr>
          <p:cNvPr id="34" name="図 3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474368" y="24760503"/>
            <a:ext cx="288000" cy="288000"/>
          </a:xfrm>
          <a:prstGeom prst="rect">
            <a:avLst/>
          </a:prstGeom>
        </p:spPr>
      </p:pic>
      <p:pic>
        <p:nvPicPr>
          <p:cNvPr id="35" name="図 3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474368" y="25135811"/>
            <a:ext cx="288000" cy="288000"/>
          </a:xfrm>
          <a:prstGeom prst="rect">
            <a:avLst/>
          </a:prstGeom>
        </p:spPr>
      </p:pic>
      <p:pic>
        <p:nvPicPr>
          <p:cNvPr id="36" name="図 3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017808" y="24365522"/>
            <a:ext cx="288000" cy="288000"/>
          </a:xfrm>
          <a:prstGeom prst="rect">
            <a:avLst/>
          </a:prstGeom>
        </p:spPr>
      </p:pic>
      <p:cxnSp>
        <p:nvCxnSpPr>
          <p:cNvPr id="29" name="直線コネクタ 28"/>
          <p:cNvCxnSpPr/>
          <p:nvPr/>
        </p:nvCxnSpPr>
        <p:spPr>
          <a:xfrm>
            <a:off x="5120464" y="24360453"/>
            <a:ext cx="0" cy="971392"/>
          </a:xfrm>
          <a:prstGeom prst="line">
            <a:avLst/>
          </a:prstGeom>
          <a:ln w="38100">
            <a:solidFill>
              <a:srgbClr val="FF9900"/>
            </a:solidFill>
          </a:ln>
        </p:spPr>
        <p:style>
          <a:lnRef idx="1">
            <a:schemeClr val="accent1"/>
          </a:lnRef>
          <a:fillRef idx="0">
            <a:schemeClr val="accent1"/>
          </a:fillRef>
          <a:effectRef idx="0">
            <a:schemeClr val="accent1"/>
          </a:effectRef>
          <a:fontRef idx="minor">
            <a:schemeClr val="tx1"/>
          </a:fontRef>
        </p:style>
      </p:cxnSp>
      <p:pic>
        <p:nvPicPr>
          <p:cNvPr id="20" name="図 19">
            <a:extLst>
              <a:ext uri="{FF2B5EF4-FFF2-40B4-BE49-F238E27FC236}">
                <a16:creationId xmlns:a16="http://schemas.microsoft.com/office/drawing/2014/main" id="{4AE96669-C916-FE9C-6455-55982A213F75}"/>
              </a:ext>
            </a:extLst>
          </p:cNvPr>
          <p:cNvPicPr>
            <a:picLocks noChangeAspect="1"/>
          </p:cNvPicPr>
          <p:nvPr/>
        </p:nvPicPr>
        <p:blipFill>
          <a:blip r:embed="rId6"/>
          <a:stretch>
            <a:fillRect/>
          </a:stretch>
        </p:blipFill>
        <p:spPr>
          <a:xfrm>
            <a:off x="15064401" y="24521045"/>
            <a:ext cx="2520000" cy="924423"/>
          </a:xfrm>
          <a:prstGeom prst="rect">
            <a:avLst/>
          </a:prstGeom>
        </p:spPr>
      </p:pic>
      <p:sp>
        <p:nvSpPr>
          <p:cNvPr id="19" name="テキスト ボックス 18">
            <a:extLst>
              <a:ext uri="{FF2B5EF4-FFF2-40B4-BE49-F238E27FC236}">
                <a16:creationId xmlns:a16="http://schemas.microsoft.com/office/drawing/2014/main" id="{57107DBD-AA95-D487-5829-592A2F26E176}"/>
              </a:ext>
            </a:extLst>
          </p:cNvPr>
          <p:cNvSpPr txBox="1"/>
          <p:nvPr/>
        </p:nvSpPr>
        <p:spPr>
          <a:xfrm>
            <a:off x="6064044" y="21532045"/>
            <a:ext cx="6312947" cy="461665"/>
          </a:xfrm>
          <a:prstGeom prst="rect">
            <a:avLst/>
          </a:prstGeom>
          <a:noFill/>
        </p:spPr>
        <p:txBody>
          <a:bodyPr wrap="none" rtlCol="0">
            <a:spAutoFit/>
          </a:bodyPr>
          <a:lstStyle/>
          <a:p>
            <a:r>
              <a:rPr kumimoji="1" lang="ja-JP" altLang="en-US" sz="2400" dirty="0"/>
              <a:t>法改正により、請求期限が５年延長されました。</a:t>
            </a:r>
          </a:p>
        </p:txBody>
      </p:sp>
      <p:pic>
        <p:nvPicPr>
          <p:cNvPr id="30" name="図 29">
            <a:extLst>
              <a:ext uri="{FF2B5EF4-FFF2-40B4-BE49-F238E27FC236}">
                <a16:creationId xmlns:a16="http://schemas.microsoft.com/office/drawing/2014/main" id="{8F66A61C-FE2C-F33D-EB00-7AFFBD8C1BEE}"/>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15746329" y="22434561"/>
            <a:ext cx="1071813" cy="1071813"/>
          </a:xfrm>
          <a:prstGeom prst="rect">
            <a:avLst/>
          </a:prstGeom>
        </p:spPr>
      </p:pic>
    </p:spTree>
    <p:extLst>
      <p:ext uri="{BB962C8B-B14F-4D97-AF65-F5344CB8AC3E}">
        <p14:creationId xmlns:p14="http://schemas.microsoft.com/office/powerpoint/2010/main" val="2246984967"/>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8B8F1FD076724D43815BBD680CDAC007" ma:contentTypeVersion="13" ma:contentTypeDescription="新しいドキュメントを作成します。" ma:contentTypeScope="" ma:versionID="b00df0f0545a5280ff931bb2e0ce9c64">
  <xsd:schema xmlns:xsd="http://www.w3.org/2001/XMLSchema" xmlns:xs="http://www.w3.org/2001/XMLSchema" xmlns:p="http://schemas.microsoft.com/office/2006/metadata/properties" xmlns:ns2="82f6d2a8-1184-4310-aa4b-356649b02758" xmlns:ns3="7f1e29f5-1aa2-4ed7-a4c5-0f459278da93" targetNamespace="http://schemas.microsoft.com/office/2006/metadata/properties" ma:root="true" ma:fieldsID="dcd51f1964587668d8a4103ac1d755ad" ns2:_="" ns3:_="">
    <xsd:import namespace="82f6d2a8-1184-4310-aa4b-356649b02758"/>
    <xsd:import namespace="7f1e29f5-1aa2-4ed7-a4c5-0f459278da93"/>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DateTaken"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2f6d2a8-1184-4310-aa4b-356649b0275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ServiceSearchProperties" ma:index="20"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f1e29f5-1aa2-4ed7-a4c5-0f459278da93"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1464a6b6-4d2b-4317-9e16-3ba16f111bd0}" ma:internalName="TaxCatchAll" ma:showField="CatchAllData" ma:web="7f1e29f5-1aa2-4ed7-a4c5-0f459278da93">
      <xsd:complexType>
        <xsd:complexContent>
          <xsd:extension base="dms:MultiChoiceLookup">
            <xsd:sequence>
              <xsd:element name="Value" type="dms:Lookup" maxOccurs="unbounded" minOccurs="0" nillable="true"/>
            </xsd:sequence>
          </xsd:extension>
        </xsd:complexContent>
      </xsd:complexType>
    </xsd:element>
    <xsd:element name="SharedWithUsers" ma:index="16"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共有相手の詳細情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514AA5A-1318-412E-8FA1-D0CB5C4C1177}">
  <ds:schemaRefs>
    <ds:schemaRef ds:uri="http://schemas.microsoft.com/sharepoint/v3/contenttype/forms"/>
  </ds:schemaRefs>
</ds:datastoreItem>
</file>

<file path=customXml/itemProps2.xml><?xml version="1.0" encoding="utf-8"?>
<ds:datastoreItem xmlns:ds="http://schemas.openxmlformats.org/officeDocument/2006/customXml" ds:itemID="{4B6478F5-8CA8-45D4-826A-673B8111FAE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2f6d2a8-1184-4310-aa4b-356649b02758"/>
    <ds:schemaRef ds:uri="7f1e29f5-1aa2-4ed7-a4c5-0f459278da9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816</TotalTime>
  <Words>450</Words>
  <Application>Microsoft Office PowerPoint</Application>
  <PresentationFormat>ユーザー設定</PresentationFormat>
  <Paragraphs>32</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ＤＦ特太ゴシック体</vt:lpstr>
      <vt:lpstr>HG丸ｺﾞｼｯｸM-PRO</vt:lpstr>
      <vt:lpstr>ＭＳ Ｐゴシック</vt:lpstr>
      <vt:lpstr>Arial</vt:lpstr>
      <vt:lpstr>Calibri</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Owner</dc:creator>
  <cp:lastModifiedBy>一般社団法人全国特定施設事業者協議会</cp:lastModifiedBy>
  <cp:revision>91</cp:revision>
  <cp:lastPrinted>2022-10-15T06:22:15Z</cp:lastPrinted>
  <dcterms:created xsi:type="dcterms:W3CDTF">2022-10-11T09:57:38Z</dcterms:created>
  <dcterms:modified xsi:type="dcterms:W3CDTF">2024-04-12T00:54:17Z</dcterms:modified>
</cp:coreProperties>
</file>