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3"/>
  </p:sldMasterIdLst>
  <p:notesMasterIdLst>
    <p:notesMasterId r:id="rId6"/>
  </p:notesMasterIdLst>
  <p:sldIdLst>
    <p:sldId id="256" r:id="rId4"/>
    <p:sldId id="257" r:id="rId5"/>
  </p:sldIdLst>
  <p:sldSz cx="7559675" cy="10691813"/>
  <p:notesSz cx="6737350" cy="9869488"/>
  <p:defaultTextStyle>
    <a:defPPr>
      <a:defRPr lang="ja-JP"/>
    </a:defPPr>
    <a:lvl1pPr marL="0" algn="l" defTabSz="728127" rtl="0" eaLnBrk="1" latinLnBrk="0" hangingPunct="1">
      <a:defRPr kumimoji="1" sz="1434" kern="1200">
        <a:solidFill>
          <a:schemeClr val="tx1"/>
        </a:solidFill>
        <a:latin typeface="+mn-lt"/>
        <a:ea typeface="+mn-ea"/>
        <a:cs typeface="+mn-cs"/>
      </a:defRPr>
    </a:lvl1pPr>
    <a:lvl2pPr marL="364062" algn="l" defTabSz="728127" rtl="0" eaLnBrk="1" latinLnBrk="0" hangingPunct="1">
      <a:defRPr kumimoji="1" sz="1434" kern="1200">
        <a:solidFill>
          <a:schemeClr val="tx1"/>
        </a:solidFill>
        <a:latin typeface="+mn-lt"/>
        <a:ea typeface="+mn-ea"/>
        <a:cs typeface="+mn-cs"/>
      </a:defRPr>
    </a:lvl2pPr>
    <a:lvl3pPr marL="728127" algn="l" defTabSz="728127" rtl="0" eaLnBrk="1" latinLnBrk="0" hangingPunct="1">
      <a:defRPr kumimoji="1" sz="1434" kern="1200">
        <a:solidFill>
          <a:schemeClr val="tx1"/>
        </a:solidFill>
        <a:latin typeface="+mn-lt"/>
        <a:ea typeface="+mn-ea"/>
        <a:cs typeface="+mn-cs"/>
      </a:defRPr>
    </a:lvl3pPr>
    <a:lvl4pPr marL="1092189" algn="l" defTabSz="728127" rtl="0" eaLnBrk="1" latinLnBrk="0" hangingPunct="1">
      <a:defRPr kumimoji="1" sz="1434" kern="1200">
        <a:solidFill>
          <a:schemeClr val="tx1"/>
        </a:solidFill>
        <a:latin typeface="+mn-lt"/>
        <a:ea typeface="+mn-ea"/>
        <a:cs typeface="+mn-cs"/>
      </a:defRPr>
    </a:lvl4pPr>
    <a:lvl5pPr marL="1456253" algn="l" defTabSz="728127" rtl="0" eaLnBrk="1" latinLnBrk="0" hangingPunct="1">
      <a:defRPr kumimoji="1" sz="1434" kern="1200">
        <a:solidFill>
          <a:schemeClr val="tx1"/>
        </a:solidFill>
        <a:latin typeface="+mn-lt"/>
        <a:ea typeface="+mn-ea"/>
        <a:cs typeface="+mn-cs"/>
      </a:defRPr>
    </a:lvl5pPr>
    <a:lvl6pPr marL="1820314" algn="l" defTabSz="728127" rtl="0" eaLnBrk="1" latinLnBrk="0" hangingPunct="1">
      <a:defRPr kumimoji="1" sz="1434" kern="1200">
        <a:solidFill>
          <a:schemeClr val="tx1"/>
        </a:solidFill>
        <a:latin typeface="+mn-lt"/>
        <a:ea typeface="+mn-ea"/>
        <a:cs typeface="+mn-cs"/>
      </a:defRPr>
    </a:lvl6pPr>
    <a:lvl7pPr marL="2184381" algn="l" defTabSz="728127" rtl="0" eaLnBrk="1" latinLnBrk="0" hangingPunct="1">
      <a:defRPr kumimoji="1" sz="1434" kern="1200">
        <a:solidFill>
          <a:schemeClr val="tx1"/>
        </a:solidFill>
        <a:latin typeface="+mn-lt"/>
        <a:ea typeface="+mn-ea"/>
        <a:cs typeface="+mn-cs"/>
      </a:defRPr>
    </a:lvl7pPr>
    <a:lvl8pPr marL="2548442" algn="l" defTabSz="728127" rtl="0" eaLnBrk="1" latinLnBrk="0" hangingPunct="1">
      <a:defRPr kumimoji="1" sz="1434" kern="1200">
        <a:solidFill>
          <a:schemeClr val="tx1"/>
        </a:solidFill>
        <a:latin typeface="+mn-lt"/>
        <a:ea typeface="+mn-ea"/>
        <a:cs typeface="+mn-cs"/>
      </a:defRPr>
    </a:lvl8pPr>
    <a:lvl9pPr marL="2912505" algn="l" defTabSz="728127" rtl="0" eaLnBrk="1" latinLnBrk="0" hangingPunct="1">
      <a:defRPr kumimoji="1" sz="143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CC00"/>
    <a:srgbClr val="4BA634"/>
    <a:srgbClr val="90C31F"/>
    <a:srgbClr val="9FA0A0"/>
    <a:srgbClr val="F8F6EF"/>
    <a:srgbClr val="D8E480"/>
    <a:srgbClr val="E2EEC4"/>
    <a:srgbClr val="C3D7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A12315-8595-4257-B868-F7D8706277C0}" v="37" dt="2024-04-04T08:46:33.282"/>
    <p1510:client id="{D560DEFA-C60B-458F-8BBE-93CEA2D54F12}" v="1" dt="2024-04-05T04:56:08.2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429" autoAdjust="0"/>
  </p:normalViewPr>
  <p:slideViewPr>
    <p:cSldViewPr snapToGrid="0">
      <p:cViewPr varScale="1">
        <p:scale>
          <a:sx n="38" d="100"/>
          <a:sy n="38" d="100"/>
        </p:scale>
        <p:origin x="2312" y="52"/>
      </p:cViewPr>
      <p:guideLst>
        <p:guide orient="horz" pos="3368"/>
        <p:guide pos="2381"/>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6350" y="0"/>
            <a:ext cx="2919413" cy="495300"/>
          </a:xfrm>
          <a:prstGeom prst="rect">
            <a:avLst/>
          </a:prstGeom>
        </p:spPr>
        <p:txBody>
          <a:bodyPr vert="horz" lIns="91440" tIns="45720" rIns="91440" bIns="45720" rtlCol="0"/>
          <a:lstStyle>
            <a:lvl1pPr algn="r">
              <a:defRPr sz="1200"/>
            </a:lvl1pPr>
          </a:lstStyle>
          <a:p>
            <a:fld id="{CF076CC7-7741-4F7C-B6CD-B00C2D5A61A0}" type="datetimeFigureOut">
              <a:rPr kumimoji="1" lang="ja-JP" altLang="en-US" smtClean="0"/>
              <a:t>2024/4/12</a:t>
            </a:fld>
            <a:endParaRPr kumimoji="1" lang="ja-JP" altLang="en-US"/>
          </a:p>
        </p:txBody>
      </p:sp>
      <p:sp>
        <p:nvSpPr>
          <p:cNvPr id="4" name="スライド イメージ プレースホルダー 3"/>
          <p:cNvSpPr>
            <a:spLocks noGrp="1" noRot="1" noChangeAspect="1"/>
          </p:cNvSpPr>
          <p:nvPr>
            <p:ph type="sldImg" idx="2"/>
          </p:nvPr>
        </p:nvSpPr>
        <p:spPr>
          <a:xfrm>
            <a:off x="2190750" y="1233488"/>
            <a:ext cx="2355850" cy="3330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9800"/>
            <a:ext cx="5391150" cy="38862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4188"/>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6350" y="9374188"/>
            <a:ext cx="2919413" cy="495300"/>
          </a:xfrm>
          <a:prstGeom prst="rect">
            <a:avLst/>
          </a:prstGeom>
        </p:spPr>
        <p:txBody>
          <a:bodyPr vert="horz" lIns="91440" tIns="45720" rIns="91440" bIns="45720" rtlCol="0" anchor="b"/>
          <a:lstStyle>
            <a:lvl1pPr algn="r">
              <a:defRPr sz="1200"/>
            </a:lvl1pPr>
          </a:lstStyle>
          <a:p>
            <a:fld id="{865C4EA1-C84B-4293-B08E-3162E67C87DF}" type="slidenum">
              <a:rPr kumimoji="1" lang="ja-JP" altLang="en-US" smtClean="0"/>
              <a:t>‹#›</a:t>
            </a:fld>
            <a:endParaRPr kumimoji="1" lang="ja-JP" altLang="en-US"/>
          </a:p>
        </p:txBody>
      </p:sp>
    </p:spTree>
    <p:extLst>
      <p:ext uri="{BB962C8B-B14F-4D97-AF65-F5344CB8AC3E}">
        <p14:creationId xmlns:p14="http://schemas.microsoft.com/office/powerpoint/2010/main" val="30361016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65C4EA1-C84B-4293-B08E-3162E67C87DF}" type="slidenum">
              <a:rPr kumimoji="1" lang="ja-JP" altLang="en-US" smtClean="0"/>
              <a:t>2</a:t>
            </a:fld>
            <a:endParaRPr kumimoji="1" lang="ja-JP" altLang="en-US"/>
          </a:p>
        </p:txBody>
      </p:sp>
    </p:spTree>
    <p:extLst>
      <p:ext uri="{BB962C8B-B14F-4D97-AF65-F5344CB8AC3E}">
        <p14:creationId xmlns:p14="http://schemas.microsoft.com/office/powerpoint/2010/main" val="4023115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1_白紙">
    <p:spTree>
      <p:nvGrpSpPr>
        <p:cNvPr id="1" name=""/>
        <p:cNvGrpSpPr/>
        <p:nvPr/>
      </p:nvGrpSpPr>
      <p:grpSpPr>
        <a:xfrm>
          <a:off x="0" y="0"/>
          <a:ext cx="0" cy="0"/>
          <a:chOff x="0" y="0"/>
          <a:chExt cx="0" cy="0"/>
        </a:xfrm>
      </p:grpSpPr>
      <p:grpSp>
        <p:nvGrpSpPr>
          <p:cNvPr id="8" name="グループ化 7"/>
          <p:cNvGrpSpPr/>
          <p:nvPr userDrawn="1"/>
        </p:nvGrpSpPr>
        <p:grpSpPr>
          <a:xfrm>
            <a:off x="0" y="-1"/>
            <a:ext cx="7560000" cy="10692000"/>
            <a:chOff x="0" y="-1"/>
            <a:chExt cx="7560000" cy="10692000"/>
          </a:xfrm>
        </p:grpSpPr>
        <p:sp>
          <p:nvSpPr>
            <p:cNvPr id="9" name="正方形/長方形 8"/>
            <p:cNvSpPr/>
            <p:nvPr userDrawn="1"/>
          </p:nvSpPr>
          <p:spPr>
            <a:xfrm>
              <a:off x="0" y="-1"/>
              <a:ext cx="7560000" cy="10692000"/>
            </a:xfrm>
            <a:prstGeom prst="rect">
              <a:avLst/>
            </a:prstGeom>
            <a:solidFill>
              <a:srgbClr val="C3D7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87"/>
            </a:p>
          </p:txBody>
        </p:sp>
        <p:sp>
          <p:nvSpPr>
            <p:cNvPr id="10" name="角丸四角形 9"/>
            <p:cNvSpPr/>
            <p:nvPr userDrawn="1"/>
          </p:nvSpPr>
          <p:spPr>
            <a:xfrm>
              <a:off x="216000" y="215999"/>
              <a:ext cx="7128000" cy="10260000"/>
            </a:xfrm>
            <a:prstGeom prst="roundRect">
              <a:avLst>
                <a:gd name="adj" fmla="val 435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87"/>
            </a:p>
          </p:txBody>
        </p:sp>
      </p:grpSp>
    </p:spTree>
    <p:extLst>
      <p:ext uri="{BB962C8B-B14F-4D97-AF65-F5344CB8AC3E}">
        <p14:creationId xmlns:p14="http://schemas.microsoft.com/office/powerpoint/2010/main" val="4002978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オレンジガード">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019303DA-6CC3-646F-EC69-5D831E054245}"/>
              </a:ext>
            </a:extLst>
          </p:cNvPr>
          <p:cNvGrpSpPr/>
          <p:nvPr userDrawn="1"/>
        </p:nvGrpSpPr>
        <p:grpSpPr>
          <a:xfrm>
            <a:off x="0" y="-1"/>
            <a:ext cx="7560000" cy="10692000"/>
            <a:chOff x="0" y="-1"/>
            <a:chExt cx="7560000" cy="10692000"/>
          </a:xfrm>
        </p:grpSpPr>
        <p:sp>
          <p:nvSpPr>
            <p:cNvPr id="3" name="正方形/長方形 2">
              <a:extLst>
                <a:ext uri="{FF2B5EF4-FFF2-40B4-BE49-F238E27FC236}">
                  <a16:creationId xmlns:a16="http://schemas.microsoft.com/office/drawing/2014/main" id="{38F999B3-7CD1-3791-20A6-0AD8C29F1629}"/>
                </a:ext>
              </a:extLst>
            </p:cNvPr>
            <p:cNvSpPr/>
            <p:nvPr userDrawn="1"/>
          </p:nvSpPr>
          <p:spPr>
            <a:xfrm>
              <a:off x="0" y="-1"/>
              <a:ext cx="7560000" cy="1069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87"/>
            </a:p>
          </p:txBody>
        </p:sp>
        <p:sp>
          <p:nvSpPr>
            <p:cNvPr id="4" name="角丸四角形 9">
              <a:extLst>
                <a:ext uri="{FF2B5EF4-FFF2-40B4-BE49-F238E27FC236}">
                  <a16:creationId xmlns:a16="http://schemas.microsoft.com/office/drawing/2014/main" id="{F0EF1441-4DAA-FA30-EC87-666C1AB8E5A7}"/>
                </a:ext>
              </a:extLst>
            </p:cNvPr>
            <p:cNvSpPr/>
            <p:nvPr userDrawn="1"/>
          </p:nvSpPr>
          <p:spPr>
            <a:xfrm>
              <a:off x="216000" y="215999"/>
              <a:ext cx="7128000" cy="10260000"/>
            </a:xfrm>
            <a:prstGeom prst="roundRect">
              <a:avLst>
                <a:gd name="adj" fmla="val 435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87"/>
            </a:p>
          </p:txBody>
        </p:sp>
      </p:grpSp>
    </p:spTree>
    <p:extLst>
      <p:ext uri="{BB962C8B-B14F-4D97-AF65-F5344CB8AC3E}">
        <p14:creationId xmlns:p14="http://schemas.microsoft.com/office/powerpoint/2010/main" val="232574665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77437242"/>
      </p:ext>
    </p:extLst>
  </p:cSld>
  <p:clrMap bg1="lt1" tx1="dk1" bg2="lt2" tx2="dk2" accent1="accent1" accent2="accent2" accent3="accent3" accent4="accent4" accent5="accent5" accent6="accent6" hlink="hlink" folHlink="folHlink"/>
  <p:sldLayoutIdLst>
    <p:sldLayoutId id="2147483861" r:id="rId1"/>
    <p:sldLayoutId id="2147483862" r:id="rId2"/>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19" name="角丸四角形 18"/>
          <p:cNvSpPr/>
          <p:nvPr/>
        </p:nvSpPr>
        <p:spPr>
          <a:xfrm>
            <a:off x="2781300" y="4022165"/>
            <a:ext cx="4467226" cy="4759888"/>
          </a:xfrm>
          <a:prstGeom prst="roundRect">
            <a:avLst>
              <a:gd name="adj" fmla="val 3247"/>
            </a:avLst>
          </a:prstGeom>
          <a:noFill/>
          <a:ln w="1905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600" baseline="30000" dirty="0">
              <a:solidFill>
                <a:schemeClr val="tx1"/>
              </a:solidFill>
              <a:latin typeface="+mn-ea"/>
            </a:endParaRPr>
          </a:p>
          <a:p>
            <a:pPr>
              <a:lnSpc>
                <a:spcPts val="1000"/>
              </a:lnSpc>
              <a:spcBef>
                <a:spcPts val="600"/>
              </a:spcBef>
            </a:pPr>
            <a:endParaRPr lang="ja-JP" altLang="en-US" sz="1600" baseline="30000" dirty="0">
              <a:solidFill>
                <a:schemeClr val="tx1"/>
              </a:solidFill>
              <a:latin typeface="+mn-ea"/>
            </a:endParaRPr>
          </a:p>
          <a:p>
            <a:pPr algn="just">
              <a:lnSpc>
                <a:spcPts val="1400"/>
              </a:lnSpc>
            </a:pPr>
            <a:r>
              <a:rPr lang="ja-JP" altLang="en-US" sz="1100" dirty="0">
                <a:solidFill>
                  <a:srgbClr val="FF9900"/>
                </a:solidFill>
                <a:latin typeface="+mn-ea"/>
              </a:rPr>
              <a:t>●</a:t>
            </a:r>
            <a:r>
              <a:rPr lang="ja-JP" altLang="en-US" sz="1100" dirty="0">
                <a:solidFill>
                  <a:schemeClr val="tx1"/>
                </a:solidFill>
                <a:latin typeface="+mn-ea"/>
              </a:rPr>
              <a:t>請求期限は、令和</a:t>
            </a:r>
            <a:r>
              <a:rPr lang="en-US" altLang="ja-JP" sz="1100" dirty="0">
                <a:solidFill>
                  <a:schemeClr val="tx1"/>
                </a:solidFill>
                <a:latin typeface="+mn-ea"/>
              </a:rPr>
              <a:t>11</a:t>
            </a:r>
            <a:r>
              <a:rPr lang="ja-JP" altLang="en-US" sz="1100" dirty="0">
                <a:solidFill>
                  <a:schemeClr val="tx1"/>
                </a:solidFill>
                <a:latin typeface="+mn-ea"/>
              </a:rPr>
              <a:t>年４月</a:t>
            </a:r>
            <a:r>
              <a:rPr lang="en-US" altLang="ja-JP" sz="1100" dirty="0">
                <a:solidFill>
                  <a:schemeClr val="tx1"/>
                </a:solidFill>
                <a:latin typeface="+mn-ea"/>
              </a:rPr>
              <a:t>23</a:t>
            </a:r>
            <a:r>
              <a:rPr lang="ja-JP" altLang="en-US" sz="1100" dirty="0">
                <a:solidFill>
                  <a:schemeClr val="tx1"/>
                </a:solidFill>
                <a:latin typeface="+mn-ea"/>
              </a:rPr>
              <a:t>日です。</a:t>
            </a:r>
          </a:p>
          <a:p>
            <a:pPr marL="136800" indent="-136800" algn="just">
              <a:lnSpc>
                <a:spcPts val="1400"/>
              </a:lnSpc>
              <a:spcBef>
                <a:spcPts val="300"/>
              </a:spcBef>
            </a:pPr>
            <a:r>
              <a:rPr lang="ja-JP" altLang="en-US" sz="1100" dirty="0">
                <a:solidFill>
                  <a:srgbClr val="FF9900"/>
                </a:solidFill>
                <a:latin typeface="+mn-ea"/>
              </a:rPr>
              <a:t>●</a:t>
            </a:r>
            <a:r>
              <a:rPr lang="ja-JP" altLang="en-US" sz="1100" dirty="0">
                <a:solidFill>
                  <a:schemeClr val="tx1"/>
                </a:solidFill>
                <a:latin typeface="+mn-ea"/>
              </a:rPr>
              <a:t>お住まいの都道府県の窓口に請求書を提出してください（郵送による提出も可能です）。</a:t>
            </a:r>
          </a:p>
          <a:p>
            <a:pPr marL="136800" indent="-136800" algn="just">
              <a:lnSpc>
                <a:spcPts val="1400"/>
              </a:lnSpc>
              <a:spcBef>
                <a:spcPts val="300"/>
              </a:spcBef>
            </a:pPr>
            <a:r>
              <a:rPr lang="ja-JP" altLang="en-US" sz="1100" dirty="0">
                <a:solidFill>
                  <a:srgbClr val="FF9900"/>
                </a:solidFill>
                <a:latin typeface="+mn-ea"/>
              </a:rPr>
              <a:t>●</a:t>
            </a:r>
            <a:r>
              <a:rPr lang="ja-JP" altLang="en-US" sz="1100" dirty="0">
                <a:solidFill>
                  <a:schemeClr val="tx1"/>
                </a:solidFill>
                <a:latin typeface="+mn-ea"/>
              </a:rPr>
              <a:t>請求書や添付書類</a:t>
            </a:r>
            <a:r>
              <a:rPr lang="en-US" altLang="ja-JP" sz="1100" dirty="0">
                <a:solidFill>
                  <a:schemeClr val="tx1"/>
                </a:solidFill>
                <a:latin typeface="+mn-ea"/>
              </a:rPr>
              <a:t>(</a:t>
            </a:r>
            <a:r>
              <a:rPr lang="ja-JP" altLang="en-US" sz="1100" dirty="0">
                <a:solidFill>
                  <a:schemeClr val="tx1"/>
                </a:solidFill>
                <a:latin typeface="+mn-ea"/>
              </a:rPr>
              <a:t>診断書・領収書</a:t>
            </a:r>
            <a:r>
              <a:rPr lang="en-US" altLang="ja-JP" sz="1100" dirty="0">
                <a:solidFill>
                  <a:schemeClr val="tx1"/>
                </a:solidFill>
                <a:latin typeface="+mn-ea"/>
              </a:rPr>
              <a:t>)</a:t>
            </a:r>
            <a:r>
              <a:rPr lang="ja-JP" altLang="en-US" sz="1100" dirty="0">
                <a:solidFill>
                  <a:schemeClr val="tx1"/>
                </a:solidFill>
                <a:latin typeface="+mn-ea"/>
              </a:rPr>
              <a:t>の様式は、旧優生保護法一時金の特設サイトに掲載しているほか、都道府県のホームページや窓口などでも入手できます。</a:t>
            </a:r>
            <a:endParaRPr lang="en-US" altLang="ja-JP" sz="1100" dirty="0">
              <a:solidFill>
                <a:schemeClr val="tx1"/>
              </a:solidFill>
              <a:latin typeface="+mn-ea"/>
            </a:endParaRPr>
          </a:p>
          <a:p>
            <a:endParaRPr lang="en-US" altLang="ja-JP" sz="1600" baseline="30000" dirty="0">
              <a:solidFill>
                <a:schemeClr val="tx1"/>
              </a:solidFill>
              <a:latin typeface="+mn-ea"/>
            </a:endParaRPr>
          </a:p>
          <a:p>
            <a:endParaRPr lang="en-US" altLang="ja-JP" sz="1600" baseline="30000" dirty="0">
              <a:solidFill>
                <a:schemeClr val="tx1"/>
              </a:solidFill>
              <a:latin typeface="+mn-ea"/>
            </a:endParaRPr>
          </a:p>
          <a:p>
            <a:endParaRPr lang="en-US" altLang="ja-JP" sz="1050" baseline="30000" dirty="0">
              <a:solidFill>
                <a:schemeClr val="tx1"/>
              </a:solidFill>
              <a:latin typeface="+mn-ea"/>
            </a:endParaRPr>
          </a:p>
          <a:p>
            <a:endParaRPr lang="en-US" altLang="ja-JP" sz="1050" baseline="30000" dirty="0">
              <a:solidFill>
                <a:schemeClr val="tx1"/>
              </a:solidFill>
              <a:latin typeface="+mn-ea"/>
            </a:endParaRPr>
          </a:p>
          <a:p>
            <a:pPr algn="ctr"/>
            <a:endParaRPr kumimoji="1" lang="ja-JP" altLang="en-US" dirty="0"/>
          </a:p>
        </p:txBody>
      </p:sp>
      <p:sp>
        <p:nvSpPr>
          <p:cNvPr id="6" name="角丸四角形 5"/>
          <p:cNvSpPr/>
          <p:nvPr/>
        </p:nvSpPr>
        <p:spPr>
          <a:xfrm>
            <a:off x="468837" y="4017915"/>
            <a:ext cx="2162262" cy="3383009"/>
          </a:xfrm>
          <a:prstGeom prst="roundRect">
            <a:avLst>
              <a:gd name="adj" fmla="val 8071"/>
            </a:avLst>
          </a:prstGeom>
          <a:noFill/>
          <a:ln w="1905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t" anchorCtr="0"/>
          <a:lstStyle/>
          <a:p>
            <a:pPr algn="just">
              <a:lnSpc>
                <a:spcPts val="1400"/>
              </a:lnSpc>
              <a:spcAft>
                <a:spcPts val="1200"/>
              </a:spcAft>
            </a:pPr>
            <a:endParaRPr lang="en-US" altLang="ja-JP" sz="1200" baseline="30000" dirty="0">
              <a:solidFill>
                <a:schemeClr val="tx1"/>
              </a:solidFill>
              <a:latin typeface="+mn-ea"/>
            </a:endParaRPr>
          </a:p>
          <a:p>
            <a:pPr algn="just">
              <a:lnSpc>
                <a:spcPts val="1400"/>
              </a:lnSpc>
            </a:pPr>
            <a:r>
              <a:rPr lang="ja-JP" altLang="en-US" sz="900" dirty="0">
                <a:solidFill>
                  <a:schemeClr val="tx1"/>
                </a:solidFill>
                <a:latin typeface="+mn-ea"/>
              </a:rPr>
              <a:t>以下の①または②に該当する方で、現在、生存されている方が対象となります。</a:t>
            </a:r>
          </a:p>
          <a:p>
            <a:pPr marL="204788" lvl="2" indent="-204788" algn="just">
              <a:lnSpc>
                <a:spcPts val="1400"/>
              </a:lnSpc>
            </a:pPr>
            <a:r>
              <a:rPr lang="ja-JP" altLang="en-US" sz="1100" dirty="0">
                <a:solidFill>
                  <a:schemeClr val="tx1"/>
                </a:solidFill>
                <a:latin typeface="+mn-ea"/>
              </a:rPr>
              <a:t>① 昭和</a:t>
            </a:r>
            <a:r>
              <a:rPr lang="en-US" altLang="ja-JP" sz="1100" dirty="0">
                <a:solidFill>
                  <a:schemeClr val="tx1"/>
                </a:solidFill>
                <a:latin typeface="+mn-ea"/>
              </a:rPr>
              <a:t>23</a:t>
            </a:r>
            <a:r>
              <a:rPr lang="ja-JP" altLang="en-US" sz="1100" dirty="0">
                <a:solidFill>
                  <a:schemeClr val="tx1"/>
                </a:solidFill>
                <a:latin typeface="+mn-ea"/>
              </a:rPr>
              <a:t>年９月</a:t>
            </a:r>
            <a:r>
              <a:rPr lang="en-US" altLang="ja-JP" sz="1100" dirty="0">
                <a:solidFill>
                  <a:schemeClr val="tx1"/>
                </a:solidFill>
                <a:latin typeface="+mn-ea"/>
              </a:rPr>
              <a:t>11</a:t>
            </a:r>
            <a:r>
              <a:rPr lang="ja-JP" altLang="en-US" sz="1100" dirty="0">
                <a:solidFill>
                  <a:schemeClr val="tx1"/>
                </a:solidFill>
                <a:latin typeface="+mn-ea"/>
              </a:rPr>
              <a:t>日から平成８年９月</a:t>
            </a:r>
            <a:r>
              <a:rPr lang="en-US" altLang="ja-JP" sz="1100" dirty="0">
                <a:solidFill>
                  <a:schemeClr val="tx1"/>
                </a:solidFill>
                <a:latin typeface="+mn-ea"/>
              </a:rPr>
              <a:t>25</a:t>
            </a:r>
            <a:r>
              <a:rPr lang="ja-JP" altLang="en-US" sz="1100" dirty="0">
                <a:solidFill>
                  <a:schemeClr val="tx1"/>
                </a:solidFill>
                <a:latin typeface="+mn-ea"/>
              </a:rPr>
              <a:t>日までの間に、旧優生保護法に基づき優生手術（生殖を不能にする手術）を受けた方</a:t>
            </a:r>
          </a:p>
          <a:p>
            <a:pPr marL="190500" lvl="2" indent="-34925" algn="just">
              <a:lnSpc>
                <a:spcPts val="1400"/>
              </a:lnSpc>
            </a:pPr>
            <a:r>
              <a:rPr lang="ja-JP" altLang="en-US" sz="900" dirty="0">
                <a:solidFill>
                  <a:schemeClr val="tx1"/>
                </a:solidFill>
                <a:latin typeface="+mn-ea"/>
              </a:rPr>
              <a:t>（母体保護のみを理由として手術を受けた方は除きます）</a:t>
            </a:r>
          </a:p>
          <a:p>
            <a:pPr marL="204788" lvl="2" indent="-204788" algn="just">
              <a:lnSpc>
                <a:spcPts val="1400"/>
              </a:lnSpc>
            </a:pPr>
            <a:r>
              <a:rPr lang="ja-JP" altLang="en-US" sz="1100" dirty="0">
                <a:solidFill>
                  <a:schemeClr val="tx1"/>
                </a:solidFill>
                <a:latin typeface="+mn-ea"/>
              </a:rPr>
              <a:t>② ①のほか、同じ期間に生殖を不能にする手術または放射線の照射を受けた方</a:t>
            </a:r>
          </a:p>
          <a:p>
            <a:pPr marL="190500" indent="-34925" algn="just">
              <a:lnSpc>
                <a:spcPts val="1400"/>
              </a:lnSpc>
            </a:pPr>
            <a:r>
              <a:rPr lang="ja-JP" altLang="en-US" sz="900" dirty="0">
                <a:solidFill>
                  <a:schemeClr val="tx1"/>
                </a:solidFill>
                <a:latin typeface="+mn-ea"/>
              </a:rPr>
              <a:t>（母体保護や疾病の治療を目的とするなど、優生思想に基づくものでないことが明らかな手術などを受けた方を除きます）</a:t>
            </a:r>
            <a:endParaRPr kumimoji="1" lang="ja-JP" altLang="en-US" sz="900" dirty="0">
              <a:solidFill>
                <a:schemeClr val="tx1"/>
              </a:solidFill>
            </a:endParaRPr>
          </a:p>
        </p:txBody>
      </p:sp>
      <p:sp>
        <p:nvSpPr>
          <p:cNvPr id="4" name="タイトル 3"/>
          <p:cNvSpPr>
            <a:spLocks noGrp="1"/>
          </p:cNvSpPr>
          <p:nvPr>
            <p:ph type="title" idx="4294967295"/>
          </p:nvPr>
        </p:nvSpPr>
        <p:spPr>
          <a:xfrm>
            <a:off x="534988" y="341313"/>
            <a:ext cx="7024687" cy="1603375"/>
          </a:xfrm>
          <a:prstGeom prst="rect">
            <a:avLst/>
          </a:prstGeom>
        </p:spPr>
        <p:txBody>
          <a:bodyPr/>
          <a:lstStyle/>
          <a:p>
            <a:pPr>
              <a:lnSpc>
                <a:spcPts val="5800"/>
              </a:lnSpc>
              <a:spcBef>
                <a:spcPts val="0"/>
              </a:spcBef>
            </a:pPr>
            <a:r>
              <a:rPr lang="ja-JP" altLang="en-US" sz="5000" b="1" dirty="0">
                <a:solidFill>
                  <a:srgbClr val="FF9900"/>
                </a:solidFill>
                <a:latin typeface="HG丸ｺﾞｼｯｸM-PRO" panose="020F0600000000000000" pitchFamily="50" charset="-128"/>
                <a:ea typeface="HG丸ｺﾞｼｯｸM-PRO" panose="020F0600000000000000" pitchFamily="50" charset="-128"/>
              </a:rPr>
              <a:t>旧優生保護法</a:t>
            </a:r>
            <a:r>
              <a:rPr lang="ja-JP" altLang="en-US" sz="3000" b="1" dirty="0">
                <a:solidFill>
                  <a:srgbClr val="FF9900"/>
                </a:solidFill>
                <a:latin typeface="HG丸ｺﾞｼｯｸM-PRO" panose="020F0600000000000000" pitchFamily="50" charset="-128"/>
                <a:ea typeface="HG丸ｺﾞｼｯｸM-PRO" panose="020F0600000000000000" pitchFamily="50" charset="-128"/>
              </a:rPr>
              <a:t>による </a:t>
            </a:r>
            <a:br>
              <a:rPr lang="en-US" altLang="ja-JP" sz="5000" b="1" dirty="0">
                <a:solidFill>
                  <a:srgbClr val="FF9900"/>
                </a:solidFill>
                <a:latin typeface="HG丸ｺﾞｼｯｸM-PRO" panose="020F0600000000000000" pitchFamily="50" charset="-128"/>
                <a:ea typeface="HG丸ｺﾞｼｯｸM-PRO" panose="020F0600000000000000" pitchFamily="50" charset="-128"/>
              </a:rPr>
            </a:br>
            <a:r>
              <a:rPr lang="ja-JP" altLang="en-US" sz="5000" b="1" dirty="0">
                <a:solidFill>
                  <a:srgbClr val="FF9900"/>
                </a:solidFill>
                <a:latin typeface="HG丸ｺﾞｼｯｸM-PRO" panose="020F0600000000000000" pitchFamily="50" charset="-128"/>
                <a:ea typeface="HG丸ｺﾞｼｯｸM-PRO" panose="020F0600000000000000" pitchFamily="50" charset="-128"/>
              </a:rPr>
              <a:t>優生手術</a:t>
            </a:r>
            <a:r>
              <a:rPr lang="ja-JP" altLang="en-US" sz="3000" b="1" dirty="0">
                <a:solidFill>
                  <a:srgbClr val="FF9900"/>
                </a:solidFill>
                <a:latin typeface="HG丸ｺﾞｼｯｸM-PRO" panose="020F0600000000000000" pitchFamily="50" charset="-128"/>
                <a:ea typeface="HG丸ｺﾞｼｯｸM-PRO" panose="020F0600000000000000" pitchFamily="50" charset="-128"/>
              </a:rPr>
              <a:t>などを</a:t>
            </a:r>
            <a:r>
              <a:rPr lang="ja-JP" altLang="en-US" sz="5000" b="1" dirty="0">
                <a:solidFill>
                  <a:srgbClr val="FF9900"/>
                </a:solidFill>
                <a:latin typeface="HG丸ｺﾞｼｯｸM-PRO" panose="020F0600000000000000" pitchFamily="50" charset="-128"/>
                <a:ea typeface="HG丸ｺﾞｼｯｸM-PRO" panose="020F0600000000000000" pitchFamily="50" charset="-128"/>
              </a:rPr>
              <a:t>受けた方</a:t>
            </a:r>
            <a:r>
              <a:rPr lang="ja-JP" altLang="en-US" sz="3000" b="1" dirty="0">
                <a:solidFill>
                  <a:srgbClr val="FF9900"/>
                </a:solidFill>
                <a:latin typeface="HG丸ｺﾞｼｯｸM-PRO" panose="020F0600000000000000" pitchFamily="50" charset="-128"/>
                <a:ea typeface="HG丸ｺﾞｼｯｸM-PRO" panose="020F0600000000000000" pitchFamily="50" charset="-128"/>
              </a:rPr>
              <a:t>へ</a:t>
            </a:r>
          </a:p>
        </p:txBody>
      </p:sp>
      <p:sp>
        <p:nvSpPr>
          <p:cNvPr id="7" name="テキスト ボックス 6"/>
          <p:cNvSpPr txBox="1"/>
          <p:nvPr/>
        </p:nvSpPr>
        <p:spPr>
          <a:xfrm>
            <a:off x="450976" y="1938702"/>
            <a:ext cx="6844170" cy="523220"/>
          </a:xfrm>
          <a:prstGeom prst="rect">
            <a:avLst/>
          </a:prstGeom>
          <a:noFill/>
        </p:spPr>
        <p:txBody>
          <a:bodyPr wrap="square" rtlCol="0">
            <a:spAutoFit/>
          </a:bodyPr>
          <a:lstStyle/>
          <a:p>
            <a:r>
              <a:rPr lang="ja-JP" altLang="en-US" sz="2800" b="1" dirty="0">
                <a:latin typeface="HG丸ｺﾞｼｯｸM-PRO" panose="020F0600000000000000" pitchFamily="50" charset="-128"/>
                <a:ea typeface="HG丸ｺﾞｼｯｸM-PRO" panose="020F0600000000000000" pitchFamily="50" charset="-128"/>
              </a:rPr>
              <a:t>一時金を受けとることができます。</a:t>
            </a:r>
          </a:p>
        </p:txBody>
      </p:sp>
      <p:sp>
        <p:nvSpPr>
          <p:cNvPr id="9" name="テキスト ボックス 8"/>
          <p:cNvSpPr txBox="1"/>
          <p:nvPr/>
        </p:nvSpPr>
        <p:spPr>
          <a:xfrm>
            <a:off x="451969" y="2902639"/>
            <a:ext cx="6950997" cy="1027654"/>
          </a:xfrm>
          <a:prstGeom prst="rect">
            <a:avLst/>
          </a:prstGeom>
          <a:noFill/>
        </p:spPr>
        <p:txBody>
          <a:bodyPr wrap="square" rtlCol="0">
            <a:spAutoFit/>
          </a:bodyPr>
          <a:lstStyle/>
          <a:p>
            <a:pPr algn="just">
              <a:lnSpc>
                <a:spcPts val="1500"/>
              </a:lnSpc>
            </a:pPr>
            <a:r>
              <a:rPr lang="ja-JP" altLang="en-US" sz="1000" dirty="0">
                <a:latin typeface="+mn-ea"/>
              </a:rPr>
              <a:t>平成</a:t>
            </a:r>
            <a:r>
              <a:rPr lang="en-US" altLang="ja-JP" sz="1000" dirty="0">
                <a:latin typeface="+mn-ea"/>
              </a:rPr>
              <a:t>31</a:t>
            </a:r>
            <a:r>
              <a:rPr lang="ja-JP" altLang="en-US" sz="1000" dirty="0">
                <a:latin typeface="+mn-ea"/>
              </a:rPr>
              <a:t>年４月</a:t>
            </a:r>
            <a:r>
              <a:rPr lang="en-US" altLang="ja-JP" sz="1000" dirty="0">
                <a:latin typeface="+mn-ea"/>
              </a:rPr>
              <a:t>24</a:t>
            </a:r>
            <a:r>
              <a:rPr lang="ja-JP" altLang="en-US" sz="1000" dirty="0">
                <a:latin typeface="+mn-ea"/>
              </a:rPr>
              <a:t>日に、議員立法により「旧優生保護法一時金支給法（以下「法」という）」が成立し、公布・施行されました。</a:t>
            </a:r>
          </a:p>
          <a:p>
            <a:pPr algn="just">
              <a:lnSpc>
                <a:spcPts val="1500"/>
              </a:lnSpc>
            </a:pPr>
            <a:r>
              <a:rPr lang="ja-JP" altLang="en-US" sz="1000" dirty="0">
                <a:latin typeface="+mn-ea"/>
              </a:rPr>
              <a:t>法の前文では、旧優生保護法の下、多くの方々が、生殖を不能にする手術・放射線の照射を受けることを強いられ、</a:t>
            </a:r>
          </a:p>
          <a:p>
            <a:pPr algn="just">
              <a:lnSpc>
                <a:spcPts val="1500"/>
              </a:lnSpc>
            </a:pPr>
            <a:r>
              <a:rPr lang="ja-JP" altLang="en-US" sz="1000" dirty="0">
                <a:latin typeface="+mn-ea"/>
              </a:rPr>
              <a:t>心身に多大な苦痛を受けてきたことに対して、我々は、それぞれの立場において、真摯に反省し、心から深くおわびする旨が</a:t>
            </a:r>
            <a:endParaRPr lang="en-US" altLang="ja-JP" sz="1000" dirty="0">
              <a:latin typeface="+mn-ea"/>
            </a:endParaRPr>
          </a:p>
          <a:p>
            <a:pPr algn="just">
              <a:lnSpc>
                <a:spcPts val="1500"/>
              </a:lnSpc>
            </a:pPr>
            <a:r>
              <a:rPr lang="ja-JP" altLang="en-US" sz="1000" dirty="0">
                <a:latin typeface="+mn-ea"/>
              </a:rPr>
              <a:t>述べられています。</a:t>
            </a:r>
          </a:p>
          <a:p>
            <a:pPr algn="just">
              <a:lnSpc>
                <a:spcPts val="1500"/>
              </a:lnSpc>
            </a:pPr>
            <a:r>
              <a:rPr lang="ja-JP" altLang="en-US" sz="1000" dirty="0">
                <a:latin typeface="+mn-ea"/>
              </a:rPr>
              <a:t>法に基づき、優生手術などを受けた方に一時金を支給いたします。</a:t>
            </a:r>
          </a:p>
        </p:txBody>
      </p:sp>
      <p:sp>
        <p:nvSpPr>
          <p:cNvPr id="16" name="角丸四角形 15"/>
          <p:cNvSpPr/>
          <p:nvPr/>
        </p:nvSpPr>
        <p:spPr>
          <a:xfrm>
            <a:off x="4218712" y="4122168"/>
            <a:ext cx="1496287" cy="252000"/>
          </a:xfrm>
          <a:prstGeom prst="roundRect">
            <a:avLst>
              <a:gd name="adj" fmla="val 5000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latin typeface="ＤＦ特太ゴシック体" panose="020B0509000000000000" pitchFamily="49" charset="-128"/>
                <a:ea typeface="ＤＦ特太ゴシック体" panose="020B0509000000000000" pitchFamily="49" charset="-128"/>
              </a:rPr>
              <a:t>請求手続きについて</a:t>
            </a:r>
          </a:p>
        </p:txBody>
      </p:sp>
      <p:sp>
        <p:nvSpPr>
          <p:cNvPr id="20" name="角丸四角形 19"/>
          <p:cNvSpPr/>
          <p:nvPr/>
        </p:nvSpPr>
        <p:spPr>
          <a:xfrm>
            <a:off x="447954" y="2613521"/>
            <a:ext cx="3780000" cy="252000"/>
          </a:xfrm>
          <a:prstGeom prst="roundRect">
            <a:avLst>
              <a:gd name="adj" fmla="val 50000"/>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「旧優生保護法一時金支給法」の趣旨について</a:t>
            </a:r>
            <a:endParaRPr kumimoji="1" lang="ja-JP" altLang="en-US" sz="1400" dirty="0">
              <a:solidFill>
                <a:schemeClr val="tx1"/>
              </a:solidFill>
            </a:endParaRPr>
          </a:p>
        </p:txBody>
      </p:sp>
      <p:sp>
        <p:nvSpPr>
          <p:cNvPr id="12" name="角丸四角形 11"/>
          <p:cNvSpPr/>
          <p:nvPr/>
        </p:nvSpPr>
        <p:spPr>
          <a:xfrm>
            <a:off x="468837" y="7535809"/>
            <a:ext cx="2162262" cy="1246244"/>
          </a:xfrm>
          <a:prstGeom prst="roundRect">
            <a:avLst>
              <a:gd name="adj" fmla="val 10494"/>
            </a:avLst>
          </a:prstGeom>
          <a:noFill/>
          <a:ln w="1905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t" anchorCtr="0"/>
          <a:lstStyle/>
          <a:p>
            <a:pPr algn="just">
              <a:lnSpc>
                <a:spcPts val="1400"/>
              </a:lnSpc>
            </a:pPr>
            <a:endParaRPr lang="en-US" altLang="ja-JP" sz="1300" baseline="30000" dirty="0">
              <a:solidFill>
                <a:schemeClr val="tx1"/>
              </a:solidFill>
              <a:latin typeface="+mn-ea"/>
            </a:endParaRPr>
          </a:p>
          <a:p>
            <a:pPr algn="just">
              <a:lnSpc>
                <a:spcPts val="1400"/>
              </a:lnSpc>
            </a:pPr>
            <a:endParaRPr lang="en-US" altLang="ja-JP" sz="1300" baseline="30000" dirty="0">
              <a:solidFill>
                <a:schemeClr val="tx1"/>
              </a:solidFill>
              <a:latin typeface="+mn-ea"/>
            </a:endParaRPr>
          </a:p>
          <a:p>
            <a:pPr algn="ctr"/>
            <a:r>
              <a:rPr lang="en-US" altLang="ja-JP" sz="1200" dirty="0">
                <a:solidFill>
                  <a:schemeClr val="tx1"/>
                </a:solidFill>
                <a:latin typeface="+mn-ea"/>
              </a:rPr>
              <a:t>320</a:t>
            </a:r>
            <a:r>
              <a:rPr lang="ja-JP" altLang="en-US" sz="1200" dirty="0">
                <a:solidFill>
                  <a:schemeClr val="tx1"/>
                </a:solidFill>
                <a:latin typeface="+mn-ea"/>
              </a:rPr>
              <a:t>万円（一律）です。</a:t>
            </a:r>
            <a:endParaRPr lang="en-US" altLang="ja-JP" sz="1200" dirty="0">
              <a:solidFill>
                <a:schemeClr val="tx1"/>
              </a:solidFill>
              <a:latin typeface="+mn-ea"/>
            </a:endParaRPr>
          </a:p>
          <a:p>
            <a:pPr marL="115200" indent="-115200" algn="just">
              <a:lnSpc>
                <a:spcPts val="1200"/>
              </a:lnSpc>
              <a:spcBef>
                <a:spcPts val="600"/>
              </a:spcBef>
            </a:pPr>
            <a:r>
              <a:rPr lang="en-US" altLang="ja-JP" sz="900" dirty="0">
                <a:solidFill>
                  <a:schemeClr val="tx1"/>
                </a:solidFill>
                <a:latin typeface="+mn-ea"/>
              </a:rPr>
              <a:t>※</a:t>
            </a:r>
            <a:r>
              <a:rPr lang="ja-JP" altLang="en-US" sz="900" dirty="0">
                <a:solidFill>
                  <a:schemeClr val="tx1"/>
                </a:solidFill>
                <a:latin typeface="+mn-ea"/>
              </a:rPr>
              <a:t>支給決定後、ご指定の金融機関の口座に独立行政法人福祉医療機構から振り込まれます。</a:t>
            </a:r>
            <a:endParaRPr lang="en-US" altLang="ja-JP" sz="900" dirty="0">
              <a:solidFill>
                <a:schemeClr val="tx1"/>
              </a:solidFill>
              <a:latin typeface="+mn-ea"/>
            </a:endParaRPr>
          </a:p>
          <a:p>
            <a:pPr algn="just">
              <a:lnSpc>
                <a:spcPts val="1400"/>
              </a:lnSpc>
            </a:pPr>
            <a:endParaRPr lang="en-US" altLang="ja-JP" sz="1300" baseline="30000" dirty="0">
              <a:solidFill>
                <a:schemeClr val="tx1"/>
              </a:solidFill>
              <a:latin typeface="+mn-ea"/>
            </a:endParaRPr>
          </a:p>
        </p:txBody>
      </p:sp>
      <p:sp>
        <p:nvSpPr>
          <p:cNvPr id="5" name="角丸四角形 4"/>
          <p:cNvSpPr/>
          <p:nvPr/>
        </p:nvSpPr>
        <p:spPr>
          <a:xfrm>
            <a:off x="2962275" y="5680023"/>
            <a:ext cx="3952875" cy="2943225"/>
          </a:xfrm>
          <a:prstGeom prst="roundRect">
            <a:avLst>
              <a:gd name="adj" fmla="val 3075"/>
            </a:avLst>
          </a:prstGeom>
          <a:solidFill>
            <a:schemeClr val="accent2">
              <a:lumMod val="20000"/>
              <a:lumOff val="80000"/>
              <a:alpha val="30000"/>
            </a:schemeClr>
          </a:solidFill>
          <a:ln w="9525">
            <a:solidFill>
              <a:srgbClr val="9FA0A0"/>
            </a:solidFill>
          </a:ln>
        </p:spPr>
        <p:style>
          <a:lnRef idx="2">
            <a:schemeClr val="accent1">
              <a:shade val="50000"/>
            </a:schemeClr>
          </a:lnRef>
          <a:fillRef idx="1">
            <a:schemeClr val="accent1"/>
          </a:fillRef>
          <a:effectRef idx="0">
            <a:schemeClr val="accent1"/>
          </a:effectRef>
          <a:fontRef idx="minor">
            <a:schemeClr val="lt1"/>
          </a:fontRef>
        </p:style>
        <p:txBody>
          <a:bodyPr tIns="72000" rIns="72000" rtlCol="0" anchor="t" anchorCtr="0"/>
          <a:lstStyle/>
          <a:p>
            <a:pPr fontAlgn="ctr"/>
            <a:r>
              <a:rPr lang="ja-JP" altLang="en-US" sz="1100" dirty="0">
                <a:solidFill>
                  <a:schemeClr val="tx1"/>
                </a:solidFill>
                <a:latin typeface="+mn-ea"/>
              </a:rPr>
              <a:t>請求書の記載事項や添付書類について</a:t>
            </a:r>
            <a:r>
              <a:rPr lang="ja-JP" altLang="en-US" sz="1200" baseline="30000" dirty="0">
                <a:solidFill>
                  <a:schemeClr val="tx1"/>
                </a:solidFill>
                <a:latin typeface="+mn-ea"/>
              </a:rPr>
              <a:t>	</a:t>
            </a:r>
          </a:p>
          <a:p>
            <a:pPr marL="90488" indent="-90488" algn="just" fontAlgn="ctr">
              <a:lnSpc>
                <a:spcPts val="1200"/>
              </a:lnSpc>
              <a:spcBef>
                <a:spcPts val="1000"/>
              </a:spcBef>
            </a:pPr>
            <a:r>
              <a:rPr lang="ja-JP" altLang="en-US" sz="1400" dirty="0">
                <a:solidFill>
                  <a:schemeClr val="tx1"/>
                </a:solidFill>
                <a:latin typeface="+mn-ea"/>
              </a:rPr>
              <a:t>▶</a:t>
            </a:r>
            <a:r>
              <a:rPr lang="ja-JP" altLang="en-US" sz="800" spc="-10" dirty="0">
                <a:solidFill>
                  <a:schemeClr val="tx1"/>
                </a:solidFill>
                <a:latin typeface="+mn-ea"/>
              </a:rPr>
              <a:t>請求書には、様式に沿って、優生手術などを受けた医療機関の名称及び所在地、手術などを受けた年月日（時期）、手術などを受けるに至った経緯などを記載してください。</a:t>
            </a:r>
          </a:p>
          <a:p>
            <a:pPr algn="just" fontAlgn="ctr">
              <a:lnSpc>
                <a:spcPts val="1200"/>
              </a:lnSpc>
              <a:spcBef>
                <a:spcPts val="300"/>
              </a:spcBef>
            </a:pPr>
            <a:r>
              <a:rPr lang="ja-JP" altLang="en-US" sz="1400" dirty="0">
                <a:solidFill>
                  <a:prstClr val="black"/>
                </a:solidFill>
                <a:latin typeface="ＭＳ Ｐゴシック" panose="020B0600070205080204" pitchFamily="50" charset="-128"/>
              </a:rPr>
              <a:t>▶</a:t>
            </a:r>
            <a:r>
              <a:rPr lang="ja-JP" altLang="en-US" sz="800" dirty="0">
                <a:solidFill>
                  <a:schemeClr val="tx1"/>
                </a:solidFill>
                <a:latin typeface="+mn-ea"/>
              </a:rPr>
              <a:t>請求書を提出する際には、以下の資料を添付してください。</a:t>
            </a:r>
          </a:p>
          <a:p>
            <a:pPr marL="185738" lvl="3" indent="-95250" algn="just" fontAlgn="ctr">
              <a:lnSpc>
                <a:spcPts val="1200"/>
              </a:lnSpc>
            </a:pPr>
            <a:r>
              <a:rPr lang="ja-JP" altLang="en-US" sz="800" dirty="0">
                <a:solidFill>
                  <a:schemeClr val="tx1"/>
                </a:solidFill>
                <a:latin typeface="ＭＳ ゴシック" panose="020B0609070205080204" pitchFamily="49" charset="-128"/>
                <a:ea typeface="ＭＳ ゴシック" panose="020B0609070205080204" pitchFamily="49" charset="-128"/>
              </a:rPr>
              <a:t>・</a:t>
            </a:r>
            <a:r>
              <a:rPr lang="ja-JP" altLang="en-US" sz="800" u="heavy" dirty="0">
                <a:solidFill>
                  <a:schemeClr val="tx1"/>
                </a:solidFill>
                <a:latin typeface="+mn-ea"/>
              </a:rPr>
              <a:t>住民票の写し</a:t>
            </a:r>
            <a:r>
              <a:rPr lang="ja-JP" altLang="en-US" sz="800" dirty="0">
                <a:solidFill>
                  <a:schemeClr val="tx1"/>
                </a:solidFill>
                <a:latin typeface="+mn-ea"/>
              </a:rPr>
              <a:t>など請求者の氏名、住所又は居所を証明する書類</a:t>
            </a:r>
          </a:p>
          <a:p>
            <a:pPr marL="190500" lvl="3" indent="-100013" algn="just" fontAlgn="ctr">
              <a:lnSpc>
                <a:spcPts val="1200"/>
              </a:lnSpc>
            </a:pPr>
            <a:r>
              <a:rPr lang="ja-JP" altLang="en-US" sz="800" dirty="0">
                <a:solidFill>
                  <a:schemeClr val="tx1"/>
                </a:solidFill>
                <a:latin typeface="ＭＳ ゴシック" panose="020B0609070205080204" pitchFamily="49" charset="-128"/>
                <a:ea typeface="ＭＳ ゴシック" panose="020B0609070205080204" pitchFamily="49" charset="-128"/>
              </a:rPr>
              <a:t>・</a:t>
            </a:r>
            <a:r>
              <a:rPr lang="ja-JP" altLang="en-US" sz="800" dirty="0">
                <a:solidFill>
                  <a:schemeClr val="tx1"/>
                </a:solidFill>
                <a:latin typeface="+mn-ea"/>
              </a:rPr>
              <a:t>現在、優生手術などを受けた際の手術痕が残っているかどうかについての</a:t>
            </a:r>
            <a:r>
              <a:rPr lang="ja-JP" altLang="en-US" sz="800" u="heavy" dirty="0">
                <a:solidFill>
                  <a:schemeClr val="tx1"/>
                </a:solidFill>
                <a:latin typeface="+mn-ea"/>
              </a:rPr>
              <a:t>医師の診断書</a:t>
            </a:r>
            <a:r>
              <a:rPr lang="ja-JP" altLang="en-US" sz="800" dirty="0">
                <a:solidFill>
                  <a:schemeClr val="tx1"/>
                </a:solidFill>
                <a:latin typeface="+mn-ea"/>
              </a:rPr>
              <a:t>（特に優生手術などを実施した記録が残っていない場合には、一時金支給認定にあたっての重要な資料になりますので、可能な限り請求書とあわせて提出してください）</a:t>
            </a:r>
          </a:p>
          <a:p>
            <a:pPr marL="190500" lvl="4" indent="-100013" algn="just" fontAlgn="ctr">
              <a:lnSpc>
                <a:spcPts val="1200"/>
              </a:lnSpc>
            </a:pPr>
            <a:r>
              <a:rPr lang="en-US" altLang="ja-JP" sz="800" dirty="0">
                <a:solidFill>
                  <a:schemeClr val="tx1"/>
                </a:solidFill>
                <a:latin typeface="+mn-ea"/>
              </a:rPr>
              <a:t>※</a:t>
            </a:r>
            <a:r>
              <a:rPr lang="ja-JP" altLang="en-US" sz="800" dirty="0">
                <a:solidFill>
                  <a:schemeClr val="tx1"/>
                </a:solidFill>
                <a:latin typeface="+mn-ea"/>
              </a:rPr>
              <a:t>心理的ストレスが大きいなど医療機関の受診が困難な場合には、添付を省略することが可能となりますので、都道府県の窓口にご相談ください。</a:t>
            </a:r>
          </a:p>
          <a:p>
            <a:pPr marL="190500" lvl="3" indent="-100013" algn="just">
              <a:lnSpc>
                <a:spcPts val="1200"/>
              </a:lnSpc>
            </a:pPr>
            <a:r>
              <a:rPr lang="ja-JP" altLang="en-US" sz="800" dirty="0">
                <a:solidFill>
                  <a:schemeClr val="tx1"/>
                </a:solidFill>
                <a:latin typeface="ＭＳ ゴシック" panose="020B0609070205080204" pitchFamily="49" charset="-128"/>
                <a:ea typeface="ＭＳ ゴシック" panose="020B0609070205080204" pitchFamily="49" charset="-128"/>
              </a:rPr>
              <a:t>・</a:t>
            </a:r>
            <a:r>
              <a:rPr lang="ja-JP" altLang="en-US" sz="800" dirty="0">
                <a:solidFill>
                  <a:schemeClr val="tx1"/>
                </a:solidFill>
                <a:latin typeface="+mn-ea"/>
              </a:rPr>
              <a:t>上記の診断書の作成に要する費用が記載された</a:t>
            </a:r>
            <a:r>
              <a:rPr lang="ja-JP" altLang="en-US" sz="800" u="heavy" dirty="0">
                <a:solidFill>
                  <a:schemeClr val="tx1"/>
                </a:solidFill>
                <a:latin typeface="+mn-ea"/>
              </a:rPr>
              <a:t>領収書</a:t>
            </a:r>
            <a:r>
              <a:rPr lang="ja-JP" altLang="en-US" sz="800" dirty="0">
                <a:solidFill>
                  <a:schemeClr val="tx1"/>
                </a:solidFill>
                <a:latin typeface="+mn-ea"/>
              </a:rPr>
              <a:t>など（一時金の支給が認められた場合、診断書作成費用が支給されます）</a:t>
            </a:r>
          </a:p>
          <a:p>
            <a:pPr marL="190500" lvl="3" indent="-100013" algn="just">
              <a:lnSpc>
                <a:spcPts val="1200"/>
              </a:lnSpc>
            </a:pPr>
            <a:r>
              <a:rPr lang="ja-JP" altLang="en-US" sz="800" dirty="0">
                <a:solidFill>
                  <a:schemeClr val="tx1"/>
                </a:solidFill>
                <a:latin typeface="ＭＳ ゴシック" panose="020B0609070205080204" pitchFamily="49" charset="-128"/>
                <a:ea typeface="ＭＳ ゴシック" panose="020B0609070205080204" pitchFamily="49" charset="-128"/>
              </a:rPr>
              <a:t>・</a:t>
            </a:r>
            <a:r>
              <a:rPr lang="ja-JP" altLang="en-US" sz="800" dirty="0">
                <a:solidFill>
                  <a:schemeClr val="tx1"/>
                </a:solidFill>
                <a:latin typeface="+mn-ea"/>
              </a:rPr>
              <a:t>その他請求に係る</a:t>
            </a:r>
            <a:r>
              <a:rPr lang="ja-JP" altLang="en-US" sz="800" u="heavy" dirty="0">
                <a:solidFill>
                  <a:schemeClr val="tx1"/>
                </a:solidFill>
                <a:latin typeface="+mn-ea"/>
              </a:rPr>
              <a:t>事実を証明する資料</a:t>
            </a:r>
            <a:r>
              <a:rPr lang="ja-JP" altLang="en-US" sz="800" dirty="0">
                <a:solidFill>
                  <a:schemeClr val="tx1"/>
                </a:solidFill>
                <a:latin typeface="+mn-ea"/>
              </a:rPr>
              <a:t>（例：障害者手帳、戸籍謄本、関係者の陳述書、都道府県や医療機関などから入手した優生手術などの実施に関する書類など）</a:t>
            </a:r>
          </a:p>
          <a:p>
            <a:pPr marL="190500" indent="-100013" algn="just">
              <a:lnSpc>
                <a:spcPts val="1200"/>
              </a:lnSpc>
            </a:pPr>
            <a:r>
              <a:rPr lang="ja-JP" altLang="en-US" sz="800" dirty="0">
                <a:solidFill>
                  <a:schemeClr val="tx1"/>
                </a:solidFill>
                <a:latin typeface="ＭＳ ゴシック" panose="020B0609070205080204" pitchFamily="49" charset="-128"/>
                <a:ea typeface="ＭＳ ゴシック" panose="020B0609070205080204" pitchFamily="49" charset="-128"/>
              </a:rPr>
              <a:t>・</a:t>
            </a:r>
            <a:r>
              <a:rPr lang="ja-JP" altLang="en-US" sz="800" dirty="0">
                <a:solidFill>
                  <a:schemeClr val="tx1"/>
                </a:solidFill>
                <a:latin typeface="+mn-ea"/>
              </a:rPr>
              <a:t>一時金の振込みを希望する</a:t>
            </a:r>
            <a:r>
              <a:rPr lang="ja-JP" altLang="en-US" sz="800" u="heavy" dirty="0">
                <a:solidFill>
                  <a:schemeClr val="tx1"/>
                </a:solidFill>
                <a:latin typeface="+mn-ea"/>
              </a:rPr>
              <a:t>金融機関の名称及び口座番号</a:t>
            </a:r>
            <a:r>
              <a:rPr lang="ja-JP" altLang="en-US" sz="800" dirty="0">
                <a:solidFill>
                  <a:schemeClr val="tx1"/>
                </a:solidFill>
                <a:latin typeface="+mn-ea"/>
              </a:rPr>
              <a:t>を明らかにすることができる書類（通帳やキャッシュカードの写しなど）</a:t>
            </a:r>
            <a:endParaRPr kumimoji="1" lang="ja-JP" altLang="en-US" sz="800" dirty="0">
              <a:solidFill>
                <a:schemeClr val="tx1"/>
              </a:solidFill>
              <a:latin typeface="+mn-ea"/>
            </a:endParaRPr>
          </a:p>
        </p:txBody>
      </p:sp>
      <p:sp>
        <p:nvSpPr>
          <p:cNvPr id="3" name="ホームベース 2"/>
          <p:cNvSpPr/>
          <p:nvPr/>
        </p:nvSpPr>
        <p:spPr>
          <a:xfrm>
            <a:off x="345982" y="9532841"/>
            <a:ext cx="928407" cy="204789"/>
          </a:xfrm>
          <a:prstGeom prst="homePlate">
            <a:avLst/>
          </a:prstGeom>
          <a:no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ja-JP" altLang="en-US" sz="1000" b="1" spc="-100" dirty="0">
                <a:solidFill>
                  <a:srgbClr val="FF9900"/>
                </a:solidFill>
              </a:rPr>
              <a:t>お問い合わせ先</a:t>
            </a:r>
            <a:endParaRPr kumimoji="1" lang="ja-JP" altLang="en-US" sz="1000" b="1" spc="-100" dirty="0">
              <a:solidFill>
                <a:srgbClr val="FF9900"/>
              </a:solidFill>
            </a:endParaRPr>
          </a:p>
        </p:txBody>
      </p:sp>
      <p:sp>
        <p:nvSpPr>
          <p:cNvPr id="8" name="テキスト ボックス 7"/>
          <p:cNvSpPr txBox="1"/>
          <p:nvPr/>
        </p:nvSpPr>
        <p:spPr>
          <a:xfrm>
            <a:off x="1397094" y="9488921"/>
            <a:ext cx="4741274" cy="747256"/>
          </a:xfrm>
          <a:prstGeom prst="rect">
            <a:avLst/>
          </a:prstGeom>
          <a:noFill/>
        </p:spPr>
        <p:txBody>
          <a:bodyPr wrap="square" rtlCol="0">
            <a:spAutoFit/>
          </a:bodyPr>
          <a:lstStyle/>
          <a:p>
            <a:pPr marL="108000" indent="-108000" algn="just">
              <a:lnSpc>
                <a:spcPts val="1300"/>
              </a:lnSpc>
            </a:pPr>
            <a:r>
              <a:rPr lang="ja-JP" altLang="en-US" sz="2400" baseline="-10000" dirty="0">
                <a:solidFill>
                  <a:srgbClr val="FF9900"/>
                </a:solidFill>
              </a:rPr>
              <a:t>▶</a:t>
            </a:r>
            <a:r>
              <a:rPr lang="ja-JP" altLang="en-US" sz="950" dirty="0"/>
              <a:t>具体的な一時金の請求や相談に関することは、お住まいの都道府県の窓口にお問い合</a:t>
            </a:r>
            <a:endParaRPr lang="en-US" altLang="ja-JP" sz="950" dirty="0"/>
          </a:p>
          <a:p>
            <a:pPr marL="108000" indent="-108000" algn="just">
              <a:lnSpc>
                <a:spcPts val="1300"/>
              </a:lnSpc>
            </a:pPr>
            <a:r>
              <a:rPr lang="ja-JP" altLang="en-US" sz="950" dirty="0"/>
              <a:t>　わせください。各都道府県の窓口については、裏面をご覧ください。</a:t>
            </a:r>
          </a:p>
          <a:p>
            <a:pPr marL="108000" indent="-108000" algn="just">
              <a:lnSpc>
                <a:spcPts val="1300"/>
              </a:lnSpc>
            </a:pPr>
            <a:r>
              <a:rPr lang="ja-JP" altLang="en-US" sz="2400" baseline="-10000" dirty="0">
                <a:solidFill>
                  <a:srgbClr val="FF9900"/>
                </a:solidFill>
              </a:rPr>
              <a:t>▶</a:t>
            </a:r>
            <a:r>
              <a:rPr lang="ja-JP" altLang="en-US" sz="950" dirty="0"/>
              <a:t>また、こども家庭庁にも一時金の制度全般に関する相談窓口を設置しています。裏面をご参照照ください。</a:t>
            </a:r>
            <a:endParaRPr kumimoji="1" lang="ja-JP" altLang="en-US" sz="950" dirty="0"/>
          </a:p>
        </p:txBody>
      </p:sp>
      <p:sp>
        <p:nvSpPr>
          <p:cNvPr id="14" name="角丸四角形 13"/>
          <p:cNvSpPr/>
          <p:nvPr/>
        </p:nvSpPr>
        <p:spPr>
          <a:xfrm>
            <a:off x="1009968" y="7628118"/>
            <a:ext cx="1080000" cy="252000"/>
          </a:xfrm>
          <a:prstGeom prst="roundRect">
            <a:avLst>
              <a:gd name="adj" fmla="val 5000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bg1"/>
                </a:solidFill>
                <a:latin typeface="ＤＦ特太ゴシック体" panose="020B0509000000000000" pitchFamily="49" charset="-128"/>
                <a:ea typeface="ＤＦ特太ゴシック体" panose="020B0509000000000000" pitchFamily="49" charset="-128"/>
              </a:rPr>
              <a:t>一時金の金額</a:t>
            </a:r>
            <a:endParaRPr kumimoji="1" lang="ja-JP" altLang="en-US" sz="1050" dirty="0">
              <a:solidFill>
                <a:schemeClr val="bg1"/>
              </a:solidFill>
              <a:latin typeface="ＤＦ特太ゴシック体" panose="020B0509000000000000" pitchFamily="49" charset="-128"/>
              <a:ea typeface="ＤＦ特太ゴシック体" panose="020B0509000000000000" pitchFamily="49" charset="-128"/>
            </a:endParaRPr>
          </a:p>
        </p:txBody>
      </p:sp>
      <p:cxnSp>
        <p:nvCxnSpPr>
          <p:cNvPr id="18" name="直線コネクタ 17"/>
          <p:cNvCxnSpPr/>
          <p:nvPr/>
        </p:nvCxnSpPr>
        <p:spPr>
          <a:xfrm>
            <a:off x="3067050" y="5991225"/>
            <a:ext cx="3752850" cy="0"/>
          </a:xfrm>
          <a:prstGeom prst="line">
            <a:avLst/>
          </a:prstGeom>
          <a:ln w="9525">
            <a:solidFill>
              <a:srgbClr val="9FA0A0"/>
            </a:solidFill>
            <a:prstDash val="sysDot"/>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4124325" y="10288131"/>
            <a:ext cx="3124201" cy="200055"/>
          </a:xfrm>
          <a:prstGeom prst="rect">
            <a:avLst/>
          </a:prstGeom>
          <a:noFill/>
        </p:spPr>
        <p:txBody>
          <a:bodyPr wrap="square" rtlCol="0">
            <a:spAutoFit/>
          </a:bodyPr>
          <a:lstStyle/>
          <a:p>
            <a:pPr fontAlgn="ctr"/>
            <a:r>
              <a:rPr lang="ja-JP" altLang="en-US" sz="700" dirty="0">
                <a:latin typeface="+mn-ea"/>
              </a:rPr>
              <a:t>このマークは、視覚に頼れない方などが使う音声コード（</a:t>
            </a:r>
            <a:r>
              <a:rPr lang="en-US" altLang="ja-JP" sz="700" dirty="0" err="1">
                <a:latin typeface="+mn-ea"/>
              </a:rPr>
              <a:t>Uni</a:t>
            </a:r>
            <a:r>
              <a:rPr lang="en-US" altLang="ja-JP" sz="700" dirty="0">
                <a:latin typeface="+mn-ea"/>
              </a:rPr>
              <a:t>-Voice</a:t>
            </a:r>
            <a:r>
              <a:rPr lang="ja-JP" altLang="en-US" sz="700" dirty="0">
                <a:latin typeface="+mn-ea"/>
              </a:rPr>
              <a:t>コード）です。</a:t>
            </a:r>
            <a:endParaRPr kumimoji="1" lang="ja-JP" altLang="en-US" sz="700" dirty="0">
              <a:latin typeface="+mn-ea"/>
            </a:endParaRPr>
          </a:p>
        </p:txBody>
      </p:sp>
      <p:sp>
        <p:nvSpPr>
          <p:cNvPr id="21" name="テキスト ボックス 20"/>
          <p:cNvSpPr txBox="1"/>
          <p:nvPr/>
        </p:nvSpPr>
        <p:spPr>
          <a:xfrm>
            <a:off x="218023" y="8799385"/>
            <a:ext cx="7123953" cy="461665"/>
          </a:xfrm>
          <a:prstGeom prst="rect">
            <a:avLst/>
          </a:prstGeom>
          <a:noFill/>
        </p:spPr>
        <p:txBody>
          <a:bodyPr wrap="square" rtlCol="0">
            <a:spAutoFit/>
          </a:bodyPr>
          <a:lstStyle/>
          <a:p>
            <a:pPr algn="ctr"/>
            <a:r>
              <a:rPr lang="en-US" altLang="ja-JP" sz="2400" b="1" dirty="0">
                <a:latin typeface="HG丸ｺﾞｼｯｸM-PRO" panose="020F0600000000000000" pitchFamily="50" charset="-128"/>
                <a:ea typeface="HG丸ｺﾞｼｯｸM-PRO" panose="020F0600000000000000" pitchFamily="50" charset="-128"/>
              </a:rPr>
              <a:t>【</a:t>
            </a:r>
            <a:r>
              <a:rPr lang="ja-JP" altLang="en-US" sz="2400" b="1" dirty="0">
                <a:latin typeface="HG丸ｺﾞｼｯｸM-PRO" panose="020F0600000000000000" pitchFamily="50" charset="-128"/>
                <a:ea typeface="HG丸ｺﾞｼｯｸM-PRO" panose="020F0600000000000000" pitchFamily="50" charset="-128"/>
              </a:rPr>
              <a:t>請求期限：令和</a:t>
            </a:r>
            <a:r>
              <a:rPr lang="en-US" altLang="ja-JP" sz="2400" b="1" dirty="0">
                <a:latin typeface="HG丸ｺﾞｼｯｸM-PRO" panose="020F0600000000000000" pitchFamily="50" charset="-128"/>
                <a:ea typeface="HG丸ｺﾞｼｯｸM-PRO" panose="020F0600000000000000" pitchFamily="50" charset="-128"/>
              </a:rPr>
              <a:t>11</a:t>
            </a:r>
            <a:r>
              <a:rPr lang="ja-JP" altLang="en-US" sz="2400" b="1" dirty="0">
                <a:latin typeface="HG丸ｺﾞｼｯｸM-PRO" panose="020F0600000000000000" pitchFamily="50" charset="-128"/>
                <a:ea typeface="HG丸ｺﾞｼｯｸM-PRO" panose="020F0600000000000000" pitchFamily="50" charset="-128"/>
              </a:rPr>
              <a:t>年４月</a:t>
            </a:r>
            <a:r>
              <a:rPr lang="en-US" altLang="ja-JP" sz="2400" b="1" dirty="0">
                <a:latin typeface="HG丸ｺﾞｼｯｸM-PRO" panose="020F0600000000000000" pitchFamily="50" charset="-128"/>
                <a:ea typeface="HG丸ｺﾞｼｯｸM-PRO" panose="020F0600000000000000" pitchFamily="50" charset="-128"/>
              </a:rPr>
              <a:t>23</a:t>
            </a:r>
            <a:r>
              <a:rPr lang="ja-JP" altLang="en-US" sz="2400" b="1" dirty="0">
                <a:latin typeface="HG丸ｺﾞｼｯｸM-PRO" panose="020F0600000000000000" pitchFamily="50" charset="-128"/>
                <a:ea typeface="HG丸ｺﾞｼｯｸM-PRO" panose="020F0600000000000000" pitchFamily="50" charset="-128"/>
              </a:rPr>
              <a:t>日</a:t>
            </a:r>
            <a:r>
              <a:rPr lang="en-US" altLang="ja-JP" sz="2400" b="1" dirty="0">
                <a:latin typeface="HG丸ｺﾞｼｯｸM-PRO" panose="020F0600000000000000" pitchFamily="50" charset="-128"/>
                <a:ea typeface="HG丸ｺﾞｼｯｸM-PRO" panose="020F0600000000000000" pitchFamily="50" charset="-128"/>
              </a:rPr>
              <a:t>】</a:t>
            </a:r>
            <a:endParaRPr lang="ja-JP" altLang="en-US" sz="2400" b="1" dirty="0">
              <a:latin typeface="HG丸ｺﾞｼｯｸM-PRO" panose="020F0600000000000000" pitchFamily="50" charset="-128"/>
              <a:ea typeface="HG丸ｺﾞｼｯｸM-PRO" panose="020F0600000000000000" pitchFamily="50" charset="-128"/>
            </a:endParaRPr>
          </a:p>
        </p:txBody>
      </p:sp>
      <p:pic>
        <p:nvPicPr>
          <p:cNvPr id="1026" name="x_図 1">
            <a:extLst>
              <a:ext uri="{FF2B5EF4-FFF2-40B4-BE49-F238E27FC236}">
                <a16:creationId xmlns:a16="http://schemas.microsoft.com/office/drawing/2014/main" id="{7CF2FA39-374A-7D6E-1022-06D0DEC4C05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2857" y="9975063"/>
            <a:ext cx="1213196"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テキスト ボックス 25">
            <a:extLst>
              <a:ext uri="{FF2B5EF4-FFF2-40B4-BE49-F238E27FC236}">
                <a16:creationId xmlns:a16="http://schemas.microsoft.com/office/drawing/2014/main" id="{6AE78D7F-22AD-6737-EBBE-207F41CC27CB}"/>
              </a:ext>
            </a:extLst>
          </p:cNvPr>
          <p:cNvSpPr txBox="1"/>
          <p:nvPr/>
        </p:nvSpPr>
        <p:spPr>
          <a:xfrm>
            <a:off x="2231622" y="9246737"/>
            <a:ext cx="3252814" cy="276999"/>
          </a:xfrm>
          <a:prstGeom prst="rect">
            <a:avLst/>
          </a:prstGeom>
          <a:noFill/>
        </p:spPr>
        <p:txBody>
          <a:bodyPr wrap="none" rtlCol="0">
            <a:spAutoFit/>
          </a:bodyPr>
          <a:lstStyle/>
          <a:p>
            <a:r>
              <a:rPr kumimoji="1" lang="ja-JP" altLang="en-US" sz="1200" dirty="0"/>
              <a:t>法改正により、請求期限が５年延長されました。</a:t>
            </a:r>
          </a:p>
        </p:txBody>
      </p:sp>
      <p:sp>
        <p:nvSpPr>
          <p:cNvPr id="29" name="角丸四角形 1">
            <a:extLst>
              <a:ext uri="{FF2B5EF4-FFF2-40B4-BE49-F238E27FC236}">
                <a16:creationId xmlns:a16="http://schemas.microsoft.com/office/drawing/2014/main" id="{64D14C0F-7E7C-7666-873F-6F9CE03F230B}"/>
              </a:ext>
            </a:extLst>
          </p:cNvPr>
          <p:cNvSpPr/>
          <p:nvPr/>
        </p:nvSpPr>
        <p:spPr>
          <a:xfrm>
            <a:off x="1040785" y="4127768"/>
            <a:ext cx="1080000" cy="252000"/>
          </a:xfrm>
          <a:prstGeom prst="roundRect">
            <a:avLst>
              <a:gd name="adj" fmla="val 5000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bg1"/>
                </a:solidFill>
                <a:latin typeface="ＤＦ特太ゴシック体" panose="020B0509000000000000" pitchFamily="49" charset="-128"/>
                <a:ea typeface="ＤＦ特太ゴシック体" panose="020B0509000000000000" pitchFamily="49" charset="-128"/>
                <a:cs typeface="ADLaM Display" panose="020F0502020204030204" pitchFamily="2" charset="0"/>
              </a:rPr>
              <a:t>対象となる方</a:t>
            </a:r>
            <a:endParaRPr kumimoji="1" lang="ja-JP" altLang="en-US" sz="1050" dirty="0">
              <a:solidFill>
                <a:schemeClr val="bg1"/>
              </a:solidFill>
              <a:latin typeface="ＤＦ特太ゴシック体" panose="020B0509000000000000" pitchFamily="49" charset="-128"/>
              <a:ea typeface="ＤＦ特太ゴシック体" panose="020B0509000000000000" pitchFamily="49" charset="-128"/>
              <a:cs typeface="ADLaM Display" panose="020F0502020204030204" pitchFamily="2" charset="0"/>
            </a:endParaRPr>
          </a:p>
        </p:txBody>
      </p:sp>
      <p:pic>
        <p:nvPicPr>
          <p:cNvPr id="2" name="図 1" descr="QR コード&#10;&#10;自動的に生成された説明">
            <a:extLst>
              <a:ext uri="{FF2B5EF4-FFF2-40B4-BE49-F238E27FC236}">
                <a16:creationId xmlns:a16="http://schemas.microsoft.com/office/drawing/2014/main" id="{CFEB308E-BA33-236C-71A5-03F0601E80E5}"/>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6103121" y="9093255"/>
            <a:ext cx="1166526" cy="1166526"/>
          </a:xfrm>
          <a:prstGeom prst="rect">
            <a:avLst/>
          </a:prstGeom>
          <a:solidFill>
            <a:schemeClr val="bg1"/>
          </a:solidFill>
        </p:spPr>
      </p:pic>
    </p:spTree>
    <p:extLst>
      <p:ext uri="{BB962C8B-B14F-4D97-AF65-F5344CB8AC3E}">
        <p14:creationId xmlns:p14="http://schemas.microsoft.com/office/powerpoint/2010/main" val="533849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22069" y="521697"/>
            <a:ext cx="7128000" cy="323165"/>
          </a:xfrm>
          <a:prstGeom prst="rect">
            <a:avLst/>
          </a:prstGeom>
          <a:noFill/>
        </p:spPr>
        <p:txBody>
          <a:bodyPr wrap="square" tIns="0" bIns="0" rtlCol="0" anchor="ctr" anchorCtr="0">
            <a:spAutoFit/>
          </a:bodyPr>
          <a:lstStyle/>
          <a:p>
            <a:pPr algn="ctr" fontAlgn="ctr"/>
            <a:r>
              <a:rPr lang="ja-JP" altLang="en-US" sz="2100" b="1" dirty="0">
                <a:solidFill>
                  <a:srgbClr val="FF9900"/>
                </a:solidFill>
                <a:latin typeface="HG丸ｺﾞｼｯｸM-PRO" panose="020F0600000000000000" pitchFamily="50" charset="-128"/>
                <a:ea typeface="HG丸ｺﾞｼｯｸM-PRO" panose="020F0600000000000000" pitchFamily="50" charset="-128"/>
              </a:rPr>
              <a:t>都道府県　受付・相談窓口　一覧</a:t>
            </a:r>
            <a:endParaRPr kumimoji="1" lang="ja-JP" altLang="en-US" sz="2100" b="1" dirty="0">
              <a:solidFill>
                <a:srgbClr val="FF9900"/>
              </a:solidFill>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439839" y="883945"/>
            <a:ext cx="1330428" cy="215444"/>
          </a:xfrm>
          <a:prstGeom prst="rect">
            <a:avLst/>
          </a:prstGeom>
          <a:noFill/>
        </p:spPr>
        <p:txBody>
          <a:bodyPr wrap="square" rtlCol="0">
            <a:spAutoFit/>
          </a:bodyPr>
          <a:lstStyle/>
          <a:p>
            <a:pPr fontAlgn="ctr"/>
            <a:r>
              <a:rPr kumimoji="1" lang="ja-JP" altLang="en-US" sz="800" dirty="0">
                <a:latin typeface="+mn-ea"/>
              </a:rPr>
              <a:t>令和６年４月１日現在</a:t>
            </a:r>
          </a:p>
        </p:txBody>
      </p:sp>
      <p:graphicFrame>
        <p:nvGraphicFramePr>
          <p:cNvPr id="5" name="表 4"/>
          <p:cNvGraphicFramePr>
            <a:graphicFrameLocks noGrp="1"/>
          </p:cNvGraphicFramePr>
          <p:nvPr>
            <p:extLst>
              <p:ext uri="{D42A27DB-BD31-4B8C-83A1-F6EECF244321}">
                <p14:modId xmlns:p14="http://schemas.microsoft.com/office/powerpoint/2010/main" val="4231167878"/>
              </p:ext>
            </p:extLst>
          </p:nvPr>
        </p:nvGraphicFramePr>
        <p:xfrm>
          <a:off x="441835" y="1107374"/>
          <a:ext cx="6712479" cy="8121600"/>
        </p:xfrm>
        <a:graphic>
          <a:graphicData uri="http://schemas.openxmlformats.org/drawingml/2006/table">
            <a:tbl>
              <a:tblPr firstRow="1" bandRow="1"/>
              <a:tblGrid>
                <a:gridCol w="162000">
                  <a:extLst>
                    <a:ext uri="{9D8B030D-6E8A-4147-A177-3AD203B41FA5}">
                      <a16:colId xmlns:a16="http://schemas.microsoft.com/office/drawing/2014/main" val="20000"/>
                    </a:ext>
                  </a:extLst>
                </a:gridCol>
                <a:gridCol w="432000">
                  <a:extLst>
                    <a:ext uri="{9D8B030D-6E8A-4147-A177-3AD203B41FA5}">
                      <a16:colId xmlns:a16="http://schemas.microsoft.com/office/drawing/2014/main" val="20001"/>
                    </a:ext>
                  </a:extLst>
                </a:gridCol>
                <a:gridCol w="1808416">
                  <a:extLst>
                    <a:ext uri="{9D8B030D-6E8A-4147-A177-3AD203B41FA5}">
                      <a16:colId xmlns:a16="http://schemas.microsoft.com/office/drawing/2014/main" val="20002"/>
                    </a:ext>
                  </a:extLst>
                </a:gridCol>
                <a:gridCol w="4310063">
                  <a:extLst>
                    <a:ext uri="{9D8B030D-6E8A-4147-A177-3AD203B41FA5}">
                      <a16:colId xmlns:a16="http://schemas.microsoft.com/office/drawing/2014/main" val="20003"/>
                    </a:ext>
                  </a:extLst>
                </a:gridCol>
              </a:tblGrid>
              <a:tr h="169200">
                <a:tc>
                  <a:txBody>
                    <a:bodyPr/>
                    <a:lstStyle/>
                    <a:p>
                      <a:pPr algn="ctr">
                        <a:lnSpc>
                          <a:spcPts val="800"/>
                        </a:lnSpc>
                      </a:pPr>
                      <a:r>
                        <a:rPr kumimoji="1" lang="ja-JP" altLang="en-US" sz="700" dirty="0"/>
                        <a:t>№</a:t>
                      </a:r>
                      <a:endParaRPr kumimoji="1" lang="ja-JP" altLang="en-US" sz="700" b="1"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a:lnSpc>
                          <a:spcPts val="800"/>
                        </a:lnSpc>
                      </a:pPr>
                      <a:r>
                        <a:rPr kumimoji="1" lang="ja-JP" altLang="en-US" sz="700" dirty="0"/>
                        <a:t>都道府県</a:t>
                      </a:r>
                      <a:endParaRPr kumimoji="1" lang="ja-JP" altLang="en-US" sz="700" b="1"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a:lnSpc>
                          <a:spcPts val="800"/>
                        </a:lnSpc>
                      </a:pPr>
                      <a:r>
                        <a:rPr kumimoji="1" lang="ja-JP" altLang="en-US" sz="700" dirty="0"/>
                        <a:t>窓口</a:t>
                      </a:r>
                      <a:endParaRPr kumimoji="1" lang="ja-JP" altLang="en-US" sz="700" b="1"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a:lnSpc>
                          <a:spcPts val="800"/>
                        </a:lnSpc>
                      </a:pPr>
                      <a:r>
                        <a:rPr kumimoji="1" lang="ja-JP" altLang="en-US" sz="700" dirty="0">
                          <a:latin typeface="ＭＳ Ｐゴシック" panose="020B0600070205080204" pitchFamily="50" charset="-128"/>
                          <a:ea typeface="ＭＳ Ｐゴシック" panose="020B0600070205080204" pitchFamily="50" charset="-128"/>
                        </a:rPr>
                        <a:t>電話・</a:t>
                      </a:r>
                      <a:r>
                        <a:rPr kumimoji="1" lang="en-US" altLang="ja-JP" sz="700" dirty="0">
                          <a:latin typeface="ＭＳ Ｐゴシック" panose="020B0600070205080204" pitchFamily="50" charset="-128"/>
                          <a:ea typeface="ＭＳ Ｐゴシック" panose="020B0600070205080204" pitchFamily="50" charset="-128"/>
                        </a:rPr>
                        <a:t>FAX</a:t>
                      </a:r>
                      <a:r>
                        <a:rPr kumimoji="1" lang="ja-JP" altLang="en-US" sz="700" dirty="0">
                          <a:latin typeface="ＭＳ Ｐゴシック" panose="020B0600070205080204" pitchFamily="50" charset="-128"/>
                          <a:ea typeface="ＭＳ Ｐゴシック" panose="020B0600070205080204" pitchFamily="50" charset="-128"/>
                        </a:rPr>
                        <a:t>・　　メールアドレス・　　ホームページ</a:t>
                      </a:r>
                      <a:endParaRPr kumimoji="1" lang="ja-JP" altLang="en-US" sz="700" b="1" dirty="0">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00"/>
                  </a:ext>
                </a:extLst>
              </a:tr>
              <a:tr h="169200">
                <a:tc>
                  <a:txBody>
                    <a:bodyPr/>
                    <a:lstStyle/>
                    <a:p>
                      <a:pPr algn="ctr"/>
                      <a:r>
                        <a:rPr lang="en-US" altLang="ja-JP" sz="700" dirty="0"/>
                        <a:t>1</a:t>
                      </a:r>
                      <a:endParaRPr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北海道</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旧優生保護法に関する相談支援センター</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0120-031-711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011-232-4240</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hofuku.kodomo1@pref.hokkaido.lg.jp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01"/>
                  </a:ext>
                </a:extLst>
              </a:tr>
              <a:tr h="169200">
                <a:tc>
                  <a:txBody>
                    <a:bodyPr/>
                    <a:lstStyle/>
                    <a:p>
                      <a:pPr algn="ctr">
                        <a:lnSpc>
                          <a:spcPts val="800"/>
                        </a:lnSpc>
                      </a:pPr>
                      <a:r>
                        <a:rPr kumimoji="1" lang="en-US" altLang="ja-JP" sz="700" dirty="0"/>
                        <a:t>2</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青森県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017-734-9056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017-734-8091</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kyuyuseihogoho-sodan@pref.aomori.lg.jp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02"/>
                  </a:ext>
                </a:extLst>
              </a:tr>
              <a:tr h="169200">
                <a:tc>
                  <a:txBody>
                    <a:bodyPr/>
                    <a:lstStyle/>
                    <a:p>
                      <a:pPr algn="ctr">
                        <a:lnSpc>
                          <a:spcPts val="800"/>
                        </a:lnSpc>
                      </a:pPr>
                      <a:r>
                        <a:rPr kumimoji="1" lang="en-US" altLang="ja-JP" sz="700" dirty="0"/>
                        <a:t>3</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岩手県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dist" fontAlgn="ctr"/>
                      <a:r>
                        <a:rPr lang="ja-JP" altLang="en-US" sz="700" b="0" i="0" u="none" strike="noStrike" spc="-100" baseline="0"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旧優生保護法一時金受付・相談窓口、県保健所</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019-624-6015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019-629-5464</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AD0007@pref.iwate.jp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03"/>
                  </a:ext>
                </a:extLst>
              </a:tr>
              <a:tr h="169200">
                <a:tc>
                  <a:txBody>
                    <a:bodyPr/>
                    <a:lstStyle/>
                    <a:p>
                      <a:pPr algn="ctr">
                        <a:lnSpc>
                          <a:spcPts val="800"/>
                        </a:lnSpc>
                      </a:pPr>
                      <a:r>
                        <a:rPr kumimoji="1" lang="en-US" altLang="ja-JP" sz="700" dirty="0"/>
                        <a:t>4</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宮城県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di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宮城県旧優生保護法一時金受付・相談窓口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022-211-2322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022-211-2591</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kosodates@pref.miyagi.lg.jp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04"/>
                  </a:ext>
                </a:extLst>
              </a:tr>
              <a:tr h="169200">
                <a:tc>
                  <a:txBody>
                    <a:bodyPr/>
                    <a:lstStyle/>
                    <a:p>
                      <a:pPr algn="ctr">
                        <a:lnSpc>
                          <a:spcPts val="800"/>
                        </a:lnSpc>
                      </a:pPr>
                      <a:r>
                        <a:rPr kumimoji="1" lang="en-US" altLang="ja-JP" sz="700" dirty="0"/>
                        <a:t>5</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秋田県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018-860-1431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018-860-3821</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hoken@pref.akita.lg.jp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05"/>
                  </a:ext>
                </a:extLst>
              </a:tr>
              <a:tr h="169200">
                <a:tc>
                  <a:txBody>
                    <a:bodyPr/>
                    <a:lstStyle/>
                    <a:p>
                      <a:pPr algn="ctr">
                        <a:lnSpc>
                          <a:spcPts val="800"/>
                        </a:lnSpc>
                      </a:pPr>
                      <a:r>
                        <a:rPr kumimoji="1" lang="en-US" altLang="ja-JP" sz="700" dirty="0"/>
                        <a:t>6</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山形県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023-630-2459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023-625-4294</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yusei@pref.yamagata.jp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06"/>
                  </a:ext>
                </a:extLst>
              </a:tr>
              <a:tr h="169200">
                <a:tc>
                  <a:txBody>
                    <a:bodyPr/>
                    <a:lstStyle/>
                    <a:p>
                      <a:pPr algn="ctr">
                        <a:lnSpc>
                          <a:spcPts val="800"/>
                        </a:lnSpc>
                      </a:pPr>
                      <a:r>
                        <a:rPr kumimoji="1" lang="en-US" altLang="ja-JP" sz="700" dirty="0"/>
                        <a:t>7</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福島県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旧優生保護法に関する相談窓口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024-521-8294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024-521-7747</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kosodate@pref.fukushima.lg.jp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07"/>
                  </a:ext>
                </a:extLst>
              </a:tr>
              <a:tr h="169200">
                <a:tc>
                  <a:txBody>
                    <a:bodyPr/>
                    <a:lstStyle/>
                    <a:p>
                      <a:pPr algn="ctr">
                        <a:lnSpc>
                          <a:spcPts val="800"/>
                        </a:lnSpc>
                      </a:pPr>
                      <a:r>
                        <a:rPr kumimoji="1" lang="en-US" altLang="ja-JP" sz="700" dirty="0"/>
                        <a:t>8</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茨城県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029-301-3270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029-301-3264</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shoutai1@pref.ibaraki.lg.jp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08"/>
                  </a:ext>
                </a:extLst>
              </a:tr>
              <a:tr h="169200">
                <a:tc>
                  <a:txBody>
                    <a:bodyPr/>
                    <a:lstStyle/>
                    <a:p>
                      <a:pPr algn="ctr">
                        <a:lnSpc>
                          <a:spcPts val="800"/>
                        </a:lnSpc>
                      </a:pPr>
                      <a:r>
                        <a:rPr kumimoji="1" lang="en-US" altLang="ja-JP" sz="700" dirty="0"/>
                        <a:t>9</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栃木県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旧優生保護法関係相談窓口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028-623-3064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028-623-3070</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boshihoken@pref.tochigi.lg.jp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09"/>
                  </a:ext>
                </a:extLst>
              </a:tr>
              <a:tr h="169200">
                <a:tc>
                  <a:txBody>
                    <a:bodyPr/>
                    <a:lstStyle/>
                    <a:p>
                      <a:pPr algn="ctr">
                        <a:lnSpc>
                          <a:spcPts val="800"/>
                        </a:lnSpc>
                      </a:pPr>
                      <a:r>
                        <a:rPr kumimoji="1" lang="en-US" altLang="ja-JP" sz="700" dirty="0"/>
                        <a:t>10</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群馬県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027-226-2606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027-226-2100</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jidouka@pref.gunma.lg.jp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10"/>
                  </a:ext>
                </a:extLst>
              </a:tr>
              <a:tr h="169200">
                <a:tc>
                  <a:txBody>
                    <a:bodyPr/>
                    <a:lstStyle/>
                    <a:p>
                      <a:pPr algn="ctr">
                        <a:lnSpc>
                          <a:spcPts val="800"/>
                        </a:lnSpc>
                      </a:pPr>
                      <a:r>
                        <a:rPr kumimoji="1" lang="en-US" altLang="ja-JP" sz="700" dirty="0"/>
                        <a:t>11</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埼玉県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048-831-2777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048-830-4804 	a3570-12@pref.saitama.lg.jp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11"/>
                  </a:ext>
                </a:extLst>
              </a:tr>
              <a:tr h="169200">
                <a:tc>
                  <a:txBody>
                    <a:bodyPr/>
                    <a:lstStyle/>
                    <a:p>
                      <a:pPr algn="ctr">
                        <a:lnSpc>
                          <a:spcPts val="800"/>
                        </a:lnSpc>
                      </a:pPr>
                      <a:r>
                        <a:rPr kumimoji="1" lang="en-US" altLang="ja-JP" sz="700" dirty="0"/>
                        <a:t>12</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　　　　　　　　　　　　　　　　　</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dist" fontAlgn="ctr">
                        <a:tabLst>
                          <a:tab pos="1152000" algn="l"/>
                          <a:tab pos="2160000" algn="l"/>
                        </a:tabLst>
                      </a:pPr>
                      <a:r>
                        <a:rPr lang="ja-JP" altLang="en-US" sz="500" b="0" i="0" u="none" strike="noStrike" spc="0" baseline="0" dirty="0">
                          <a:solidFill>
                            <a:srgbClr val="000000"/>
                          </a:solidFill>
                          <a:effectLst/>
                          <a:latin typeface="+mn-ea"/>
                          <a:ea typeface="+mn-ea"/>
                        </a:rPr>
                        <a:t>電話 </a:t>
                      </a:r>
                      <a:r>
                        <a:rPr lang="en-US" altLang="ja-JP" sz="500" b="0" i="0" u="none" strike="noStrike" spc="0" baseline="0" dirty="0">
                          <a:solidFill>
                            <a:srgbClr val="000000"/>
                          </a:solidFill>
                          <a:effectLst/>
                          <a:latin typeface="+mn-ea"/>
                          <a:ea typeface="+mn-ea"/>
                        </a:rPr>
                        <a:t>043-223-2332</a:t>
                      </a:r>
                      <a:r>
                        <a:rPr lang="ja-JP" altLang="en-US" sz="500" b="0" i="0" u="none" strike="noStrike" spc="0" baseline="0" dirty="0">
                          <a:solidFill>
                            <a:srgbClr val="000000"/>
                          </a:solidFill>
                          <a:effectLst/>
                          <a:latin typeface="+mn-ea"/>
                          <a:ea typeface="+mn-ea"/>
                        </a:rPr>
                        <a:t>（児童家庭課）のほか県内各健康福祉センター　</a:t>
                      </a:r>
                      <a:r>
                        <a:rPr lang="en-US" sz="500" b="0" i="0" u="none" strike="noStrike" spc="0" baseline="0" dirty="0">
                          <a:solidFill>
                            <a:srgbClr val="000000"/>
                          </a:solidFill>
                          <a:effectLst/>
                          <a:latin typeface="+mn-ea"/>
                          <a:ea typeface="+mn-ea"/>
                        </a:rPr>
                        <a:t>FAX 043-224-4085    https://www.pref.chiba.lg.jp/jika/boshi/yuseihogo/toiawase.html</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12"/>
                  </a:ext>
                </a:extLst>
              </a:tr>
              <a:tr h="169200">
                <a:tc>
                  <a:txBody>
                    <a:bodyPr/>
                    <a:lstStyle/>
                    <a:p>
                      <a:pPr algn="ctr">
                        <a:lnSpc>
                          <a:spcPts val="800"/>
                        </a:lnSpc>
                      </a:pPr>
                      <a:r>
                        <a:rPr kumimoji="1" lang="en-US" altLang="ja-JP" sz="700" dirty="0"/>
                        <a:t>13</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03-5320-4206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03-5388-1401 	S1140201@section.metro.tokyo.jp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13"/>
                  </a:ext>
                </a:extLst>
              </a:tr>
              <a:tr h="169200">
                <a:tc>
                  <a:txBody>
                    <a:bodyPr/>
                    <a:lstStyle/>
                    <a:p>
                      <a:pPr algn="ctr">
                        <a:lnSpc>
                          <a:spcPts val="800"/>
                        </a:lnSpc>
                      </a:pPr>
                      <a:r>
                        <a:rPr kumimoji="1" lang="en-US" altLang="ja-JP" sz="700" dirty="0"/>
                        <a:t>14</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神奈川県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dist" fontAlgn="ctr"/>
                      <a:r>
                        <a:rPr lang="ja-JP" altLang="en-US" sz="700" b="0" i="0" u="none" strike="noStrike" spc="-100" baseline="0" dirty="0">
                          <a:solidFill>
                            <a:srgbClr val="000000"/>
                          </a:solidFill>
                          <a:effectLst/>
                          <a:latin typeface="ＭＳ Ｐゴシック" panose="020B0600070205080204" pitchFamily="50" charset="-128"/>
                          <a:ea typeface="ＭＳ Ｐゴシック" panose="020B0600070205080204" pitchFamily="50" charset="-128"/>
                        </a:rPr>
                        <a:t>旧優生保護法に関する一時金支給受付・相談窓口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dist" fontAlgn="ctr">
                        <a:tabLst>
                          <a:tab pos="1152000" algn="l"/>
                          <a:tab pos="2160000" algn="l"/>
                        </a:tabLst>
                      </a:pPr>
                      <a:r>
                        <a:rPr kumimoji="1" lang="ja-JP" altLang="en-US" sz="450" b="0" i="0" u="none" strike="noStrike" kern="1200" spc="-50" baseline="0" dirty="0">
                          <a:solidFill>
                            <a:srgbClr val="000000"/>
                          </a:solidFill>
                          <a:effectLst/>
                          <a:latin typeface="+mn-ea"/>
                          <a:ea typeface="+mn-ea"/>
                          <a:cs typeface="+mn-cs"/>
                        </a:rPr>
                        <a:t>電話 </a:t>
                      </a:r>
                      <a:r>
                        <a:rPr kumimoji="1" lang="en-US" altLang="ja-JP" sz="450" b="0" i="0" u="none" strike="noStrike" kern="1200" spc="-50" baseline="0" dirty="0">
                          <a:solidFill>
                            <a:srgbClr val="000000"/>
                          </a:solidFill>
                          <a:effectLst/>
                          <a:latin typeface="+mn-ea"/>
                          <a:ea typeface="+mn-ea"/>
                          <a:cs typeface="+mn-cs"/>
                        </a:rPr>
                        <a:t>045-663-1250</a:t>
                      </a:r>
                      <a:r>
                        <a:rPr kumimoji="1" lang="ja-JP" altLang="en-US" sz="450" b="0" i="0" u="none" strike="noStrike" kern="1200" spc="-50" baseline="0" dirty="0">
                          <a:solidFill>
                            <a:srgbClr val="000000"/>
                          </a:solidFill>
                          <a:effectLst/>
                          <a:latin typeface="+mn-ea"/>
                          <a:ea typeface="+mn-ea"/>
                          <a:cs typeface="+mn-cs"/>
                        </a:rPr>
                        <a:t>（専用）、</a:t>
                      </a:r>
                      <a:r>
                        <a:rPr kumimoji="1" lang="en-US" altLang="ja-JP" sz="450" b="0" i="0" u="none" strike="noStrike" kern="1200" spc="-50" baseline="0" dirty="0">
                          <a:solidFill>
                            <a:srgbClr val="000000"/>
                          </a:solidFill>
                          <a:effectLst/>
                          <a:latin typeface="+mn-ea"/>
                          <a:ea typeface="+mn-ea"/>
                          <a:cs typeface="+mn-cs"/>
                        </a:rPr>
                        <a:t>045-210-4727</a:t>
                      </a:r>
                      <a:r>
                        <a:rPr kumimoji="1" lang="ja-JP" altLang="en-US" sz="450" b="0" i="0" u="none" strike="noStrike" kern="1200" spc="-50" baseline="0" dirty="0">
                          <a:solidFill>
                            <a:srgbClr val="000000"/>
                          </a:solidFill>
                          <a:effectLst/>
                          <a:latin typeface="+mn-ea"/>
                          <a:ea typeface="+mn-ea"/>
                          <a:cs typeface="+mn-cs"/>
                        </a:rPr>
                        <a:t>　</a:t>
                      </a:r>
                      <a:r>
                        <a:rPr kumimoji="1" lang="en-US" altLang="ja-JP" sz="450" b="0" i="0" u="none" strike="noStrike" kern="1200" spc="-50" baseline="0" dirty="0">
                          <a:solidFill>
                            <a:srgbClr val="000000"/>
                          </a:solidFill>
                          <a:effectLst/>
                          <a:latin typeface="+mn-ea"/>
                          <a:ea typeface="+mn-ea"/>
                          <a:cs typeface="+mn-cs"/>
                        </a:rPr>
                        <a:t> </a:t>
                      </a:r>
                      <a:r>
                        <a:rPr kumimoji="1" lang="en-US" sz="450" b="0" i="0" u="none" strike="noStrike" kern="1200" spc="-50" baseline="0" dirty="0">
                          <a:solidFill>
                            <a:srgbClr val="000000"/>
                          </a:solidFill>
                          <a:effectLst/>
                          <a:latin typeface="+mn-ea"/>
                          <a:ea typeface="+mn-ea"/>
                          <a:cs typeface="+mn-cs"/>
                        </a:rPr>
                        <a:t>FAX </a:t>
                      </a:r>
                      <a:r>
                        <a:rPr lang="en-US" sz="450" b="0" i="0" u="none" strike="noStrike" spc="-50" baseline="0" dirty="0">
                          <a:solidFill>
                            <a:srgbClr val="000000"/>
                          </a:solidFill>
                          <a:effectLst/>
                          <a:latin typeface="+mn-ea"/>
                          <a:ea typeface="+mn-ea"/>
                        </a:rPr>
                        <a:t>045</a:t>
                      </a:r>
                      <a:r>
                        <a:rPr kumimoji="1" lang="en-US" sz="450" b="0" i="0" u="none" strike="noStrike" kern="1200" spc="-50" baseline="0" dirty="0">
                          <a:solidFill>
                            <a:srgbClr val="000000"/>
                          </a:solidFill>
                          <a:effectLst/>
                          <a:latin typeface="+mn-ea"/>
                          <a:ea typeface="+mn-ea"/>
                          <a:cs typeface="+mn-cs"/>
                        </a:rPr>
                        <a:t>-210-8</a:t>
                      </a:r>
                      <a:r>
                        <a:rPr lang="en-US" sz="450" b="0" i="0" u="none" strike="noStrike" spc="-50" baseline="0" dirty="0">
                          <a:solidFill>
                            <a:srgbClr val="000000"/>
                          </a:solidFill>
                          <a:effectLst/>
                          <a:latin typeface="+mn-ea"/>
                          <a:ea typeface="+mn-ea"/>
                        </a:rPr>
                        <a:t>860</a:t>
                      </a:r>
                      <a:r>
                        <a:rPr lang="ja-JP" altLang="en-US" sz="450" b="0" i="0" u="none" strike="noStrike" spc="-50" baseline="0" dirty="0">
                          <a:solidFill>
                            <a:srgbClr val="000000"/>
                          </a:solidFill>
                          <a:effectLst/>
                          <a:latin typeface="+mn-ea"/>
                          <a:ea typeface="+mn-ea"/>
                        </a:rPr>
                        <a:t>　 </a:t>
                      </a:r>
                      <a:r>
                        <a:rPr lang="en-US" sz="450" b="0" i="0" u="none" strike="noStrike" spc="-50" baseline="0" dirty="0">
                          <a:solidFill>
                            <a:srgbClr val="000000"/>
                          </a:solidFill>
                          <a:effectLst/>
                          <a:latin typeface="+mn-ea"/>
                          <a:ea typeface="+mn-ea"/>
                        </a:rPr>
                        <a:t> https://dshinsei.e-kanagawa.lg.jp/140007-u/offer/userLoginDispNon.action?tempSeq=5953&amp;accessFrom=</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14"/>
                  </a:ext>
                </a:extLst>
              </a:tr>
              <a:tr h="169200">
                <a:tc>
                  <a:txBody>
                    <a:bodyPr/>
                    <a:lstStyle/>
                    <a:p>
                      <a:pPr algn="ctr">
                        <a:lnSpc>
                          <a:spcPts val="800"/>
                        </a:lnSpc>
                      </a:pPr>
                      <a:r>
                        <a:rPr kumimoji="1" lang="en-US" altLang="ja-JP" sz="700" dirty="0"/>
                        <a:t>15</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新潟県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025-280-5197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025-285-8757 	ngt040240@pref.niigata.lg.jp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15"/>
                  </a:ext>
                </a:extLst>
              </a:tr>
              <a:tr h="169200">
                <a:tc>
                  <a:txBody>
                    <a:bodyPr/>
                    <a:lstStyle/>
                    <a:p>
                      <a:pPr algn="ctr">
                        <a:lnSpc>
                          <a:spcPts val="800"/>
                        </a:lnSpc>
                      </a:pPr>
                      <a:r>
                        <a:rPr kumimoji="1" lang="en-US" altLang="ja-JP" sz="700" dirty="0"/>
                        <a:t>16</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富山県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076-444-3525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076-444-3493 	akodomokatei@pref.toyama.lg.jp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16"/>
                  </a:ext>
                </a:extLst>
              </a:tr>
              <a:tr h="169200">
                <a:tc>
                  <a:txBody>
                    <a:bodyPr/>
                    <a:lstStyle/>
                    <a:p>
                      <a:pPr algn="ctr">
                        <a:lnSpc>
                          <a:spcPts val="800"/>
                        </a:lnSpc>
                      </a:pPr>
                      <a:r>
                        <a:rPr kumimoji="1" lang="en-US" altLang="ja-JP" sz="700" dirty="0"/>
                        <a:t>17</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石川県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mn-ea"/>
                        </a:rPr>
                        <a:t>076-225-1495 </a:t>
                      </a:r>
                      <a:r>
                        <a:rPr lang="ja-JP" altLang="en-US" sz="700" b="0" i="0" u="none" strike="noStrike" dirty="0">
                          <a:solidFill>
                            <a:srgbClr val="000000"/>
                          </a:solidFill>
                          <a:effectLst/>
                          <a:latin typeface="ＭＳ Ｐゴシック" panose="020B0600070205080204" pitchFamily="50" charset="-128"/>
                          <a:ea typeface="+mn-ea"/>
                        </a:rPr>
                        <a:t>（専用）</a:t>
                      </a:r>
                      <a:r>
                        <a:rPr lang="en-US" altLang="ja-JP" sz="700" b="0" i="0" u="none" strike="noStrike" dirty="0">
                          <a:solidFill>
                            <a:srgbClr val="000000"/>
                          </a:solidFill>
                          <a:effectLst/>
                          <a:latin typeface="ＭＳ Ｐゴシック" panose="020B0600070205080204" pitchFamily="50" charset="-128"/>
                          <a:ea typeface="+mn-ea"/>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076-225-1423 	yuuseihogo@pref.ishikawa.lg.jp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17"/>
                  </a:ext>
                </a:extLst>
              </a:tr>
              <a:tr h="169200">
                <a:tc>
                  <a:txBody>
                    <a:bodyPr/>
                    <a:lstStyle/>
                    <a:p>
                      <a:pPr algn="ctr">
                        <a:lnSpc>
                          <a:spcPts val="800"/>
                        </a:lnSpc>
                      </a:pPr>
                      <a:r>
                        <a:rPr kumimoji="1" lang="en-US" altLang="ja-JP" sz="700" dirty="0"/>
                        <a:t>18</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福井県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dist" fontAlgn="ctr"/>
                      <a:r>
                        <a:rPr lang="ja-JP" altLang="en-US" sz="650" b="0" i="0" u="none" strike="noStrike" spc="-100" baseline="0" dirty="0">
                          <a:solidFill>
                            <a:srgbClr val="000000"/>
                          </a:solidFill>
                          <a:effectLst/>
                          <a:latin typeface="ＭＳ Ｐゴシック" panose="020B0600070205080204" pitchFamily="50" charset="-128"/>
                          <a:ea typeface="ＭＳ Ｐゴシック" panose="020B0600070205080204" pitchFamily="50" charset="-128"/>
                        </a:rPr>
                        <a:t>健康福祉部こども未来課、県内各健康福祉センター</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l" fontAlgn="ctr">
                        <a:tabLst>
                          <a:tab pos="1152000" algn="l"/>
                          <a:tab pos="2160000" algn="l"/>
                        </a:tabLst>
                      </a:pPr>
                      <a:r>
                        <a:rPr lang="ja-JP" altLang="en-US" sz="65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650" b="0" i="0" u="none" strike="noStrike" dirty="0">
                          <a:solidFill>
                            <a:srgbClr val="000000"/>
                          </a:solidFill>
                          <a:effectLst/>
                          <a:latin typeface="ＭＳ Ｐゴシック" panose="020B0600070205080204" pitchFamily="50" charset="-128"/>
                          <a:ea typeface="+mn-ea"/>
                        </a:rPr>
                        <a:t>0776-20-0286 </a:t>
                      </a:r>
                      <a:r>
                        <a:rPr lang="ja-JP" altLang="en-US" sz="650" b="0" i="0" u="none" strike="noStrike" dirty="0">
                          <a:solidFill>
                            <a:srgbClr val="000000"/>
                          </a:solidFill>
                          <a:effectLst/>
                          <a:latin typeface="ＭＳ Ｐゴシック" panose="020B0600070205080204" pitchFamily="50" charset="-128"/>
                          <a:ea typeface="+mn-ea"/>
                        </a:rPr>
                        <a:t>（</a:t>
                      </a:r>
                      <a:r>
                        <a:rPr lang="ja-JP" altLang="en-US" sz="650" b="0" i="0" u="none" strike="noStrike" dirty="0">
                          <a:solidFill>
                            <a:srgbClr val="000000"/>
                          </a:solidFill>
                          <a:effectLst/>
                          <a:latin typeface="ＭＳ Ｐゴシック" panose="020B0600070205080204" pitchFamily="50" charset="-128"/>
                          <a:ea typeface="ＭＳ Ｐゴシック" panose="020B0600070205080204" pitchFamily="50" charset="-128"/>
                        </a:rPr>
                        <a:t>こども未来課）のほか県内各健康福祉センター    </a:t>
                      </a:r>
                      <a:r>
                        <a:rPr lang="en-US" sz="650" b="0" i="0" u="none" strike="noStrike" dirty="0">
                          <a:solidFill>
                            <a:srgbClr val="000000"/>
                          </a:solidFill>
                          <a:effectLst/>
                          <a:latin typeface="ＭＳ Ｐゴシック" panose="020B0600070205080204" pitchFamily="50" charset="-128"/>
                          <a:ea typeface="ＭＳ Ｐゴシック" panose="020B0600070205080204" pitchFamily="50" charset="-128"/>
                        </a:rPr>
                        <a:t>FAX 0776-20-0640      kodomomirai@pref.fukui.lg.jp</a:t>
                      </a: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18"/>
                  </a:ext>
                </a:extLst>
              </a:tr>
              <a:tr h="169200">
                <a:tc>
                  <a:txBody>
                    <a:bodyPr/>
                    <a:lstStyle/>
                    <a:p>
                      <a:pPr algn="ctr">
                        <a:lnSpc>
                          <a:spcPts val="800"/>
                        </a:lnSpc>
                      </a:pPr>
                      <a:r>
                        <a:rPr kumimoji="1" lang="en-US" altLang="ja-JP" sz="700" dirty="0"/>
                        <a:t>19</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山梨県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055-223-1360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055-223-1475 	kosodate@pref.yamanashi.lg.jp</a:t>
                      </a: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19"/>
                  </a:ext>
                </a:extLst>
              </a:tr>
              <a:tr h="169200">
                <a:tc>
                  <a:txBody>
                    <a:bodyPr/>
                    <a:lstStyle/>
                    <a:p>
                      <a:pPr algn="ctr">
                        <a:lnSpc>
                          <a:spcPts val="800"/>
                        </a:lnSpc>
                      </a:pPr>
                      <a:r>
                        <a:rPr kumimoji="1" lang="en-US" altLang="ja-JP" sz="700" dirty="0"/>
                        <a:t>20</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長野県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026-235-7143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026-235-7170 	boshi-shika@pref.nagano.lg.jp</a:t>
                      </a: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20"/>
                  </a:ext>
                </a:extLst>
              </a:tr>
              <a:tr h="169200">
                <a:tc>
                  <a:txBody>
                    <a:bodyPr/>
                    <a:lstStyle/>
                    <a:p>
                      <a:pPr algn="ctr">
                        <a:lnSpc>
                          <a:spcPts val="800"/>
                        </a:lnSpc>
                      </a:pPr>
                      <a:r>
                        <a:rPr kumimoji="1" lang="en-US" altLang="ja-JP" sz="700" dirty="0"/>
                        <a:t>21</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岐阜県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旧優生保護法一時金支給受付・相談窓口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058-272-0877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058-278-3518 	yusei-sodan@govt.pref.gifu.jp</a:t>
                      </a: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21"/>
                  </a:ext>
                </a:extLst>
              </a:tr>
              <a:tr h="169200">
                <a:tc>
                  <a:txBody>
                    <a:bodyPr/>
                    <a:lstStyle/>
                    <a:p>
                      <a:pPr algn="ctr">
                        <a:lnSpc>
                          <a:spcPts val="800"/>
                        </a:lnSpc>
                      </a:pPr>
                      <a:r>
                        <a:rPr kumimoji="1" lang="en-US" altLang="ja-JP" sz="700" dirty="0"/>
                        <a:t>22</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静岡県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054-221-3157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054-221-3521 	kokatei@pref.shizuoka.lg.jp</a:t>
                      </a: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22"/>
                  </a:ext>
                </a:extLst>
              </a:tr>
              <a:tr h="169200">
                <a:tc>
                  <a:txBody>
                    <a:bodyPr/>
                    <a:lstStyle/>
                    <a:p>
                      <a:pPr algn="ctr">
                        <a:lnSpc>
                          <a:spcPts val="800"/>
                        </a:lnSpc>
                      </a:pPr>
                      <a:r>
                        <a:rPr kumimoji="1" lang="en-US" altLang="ja-JP" sz="700" dirty="0"/>
                        <a:t>23</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愛知県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052-954-6009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052-954-7493 	kokoro@pref.aichi.lg.jp</a:t>
                      </a: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23"/>
                  </a:ext>
                </a:extLst>
              </a:tr>
              <a:tr h="169200">
                <a:tc>
                  <a:txBody>
                    <a:bodyPr/>
                    <a:lstStyle/>
                    <a:p>
                      <a:pPr algn="ctr">
                        <a:lnSpc>
                          <a:spcPts val="800"/>
                        </a:lnSpc>
                      </a:pPr>
                      <a:r>
                        <a:rPr kumimoji="1" lang="en-US" altLang="ja-JP" sz="700" dirty="0"/>
                        <a:t>24</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三重県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059-224-2260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059-224-2270 	sodachi@pref.mie.lg.jp</a:t>
                      </a: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24"/>
                  </a:ext>
                </a:extLst>
              </a:tr>
              <a:tr h="169200">
                <a:tc>
                  <a:txBody>
                    <a:bodyPr/>
                    <a:lstStyle/>
                    <a:p>
                      <a:pPr algn="ctr">
                        <a:lnSpc>
                          <a:spcPts val="800"/>
                        </a:lnSpc>
                      </a:pPr>
                      <a:r>
                        <a:rPr kumimoji="1" lang="en-US" altLang="ja-JP" sz="700" dirty="0"/>
                        <a:t>25</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滋賀県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077-528-3567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077-528-4868 	boshihoken@pref.shiga.lg.jp</a:t>
                      </a: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25"/>
                  </a:ext>
                </a:extLst>
              </a:tr>
              <a:tr h="169200">
                <a:tc>
                  <a:txBody>
                    <a:bodyPr/>
                    <a:lstStyle/>
                    <a:p>
                      <a:pPr algn="ctr">
                        <a:lnSpc>
                          <a:spcPts val="800"/>
                        </a:lnSpc>
                      </a:pPr>
                      <a:r>
                        <a:rPr kumimoji="1" lang="en-US" altLang="ja-JP" sz="700" dirty="0"/>
                        <a:t>26</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京都府</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京都府旧優生保護法一時金相談ダイヤル</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075-451-7100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075-414-4792 	kyuho-ichijikin@pref.kyoto.lg.jp</a:t>
                      </a: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26"/>
                  </a:ext>
                </a:extLst>
              </a:tr>
              <a:tr h="169200">
                <a:tc>
                  <a:txBody>
                    <a:bodyPr/>
                    <a:lstStyle/>
                    <a:p>
                      <a:pPr algn="ctr">
                        <a:lnSpc>
                          <a:spcPts val="800"/>
                        </a:lnSpc>
                      </a:pPr>
                      <a:r>
                        <a:rPr kumimoji="1" lang="en-US" altLang="ja-JP" sz="700" dirty="0"/>
                        <a:t>27</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zh-TW" sz="700" b="0" i="0" u="none" strike="noStrike" dirty="0">
                          <a:solidFill>
                            <a:srgbClr val="000000"/>
                          </a:solidFill>
                          <a:effectLst/>
                          <a:latin typeface="ＭＳ Ｐゴシック" panose="020B0600070205080204" pitchFamily="50" charset="-128"/>
                          <a:ea typeface="ＭＳ Ｐゴシック" panose="020B0600070205080204" pitchFamily="50" charset="-128"/>
                        </a:rPr>
                        <a:t>06-6944-8196 </a:t>
                      </a: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zh-TW" sz="700" b="0" i="0" u="none" strike="noStrike" dirty="0">
                          <a:solidFill>
                            <a:srgbClr val="000000"/>
                          </a:solidFill>
                          <a:effectLst/>
                          <a:latin typeface="ＭＳ Ｐゴシック" panose="020B0600070205080204" pitchFamily="50" charset="-128"/>
                          <a:ea typeface="ＭＳ Ｐゴシック" panose="020B0600070205080204" pitchFamily="50" charset="-128"/>
                        </a:rPr>
                        <a:t>	FAX 06-6910-6610  	ysoudan@gbox.pref.osaka.lg.jp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27"/>
                  </a:ext>
                </a:extLst>
              </a:tr>
              <a:tr h="169200">
                <a:tc>
                  <a:txBody>
                    <a:bodyPr/>
                    <a:lstStyle/>
                    <a:p>
                      <a:pPr algn="ctr">
                        <a:lnSpc>
                          <a:spcPts val="800"/>
                        </a:lnSpc>
                      </a:pPr>
                      <a:r>
                        <a:rPr kumimoji="1" lang="en-US" altLang="ja-JP" sz="700" dirty="0"/>
                        <a:t>28</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兵庫県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旧優生保護法専用相談窓口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078-362-3439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078-362-3913 	kenkouzoushinka@pref.hyogo.lg.jp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28"/>
                  </a:ext>
                </a:extLst>
              </a:tr>
              <a:tr h="169200">
                <a:tc>
                  <a:txBody>
                    <a:bodyPr/>
                    <a:lstStyle/>
                    <a:p>
                      <a:pPr algn="ctr">
                        <a:lnSpc>
                          <a:spcPts val="800"/>
                        </a:lnSpc>
                      </a:pPr>
                      <a:r>
                        <a:rPr kumimoji="1" lang="en-US" altLang="ja-JP" sz="700" dirty="0"/>
                        <a:t>29</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奈良県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di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奈良県旧優生保護法一時金受付・相談窓口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0742-27-8643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0742-27-8643 	boshihoken@office.pref.nara.lg.jp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29"/>
                  </a:ext>
                </a:extLst>
              </a:tr>
              <a:tr h="169200">
                <a:tc>
                  <a:txBody>
                    <a:bodyPr/>
                    <a:lstStyle/>
                    <a:p>
                      <a:pPr algn="ctr">
                        <a:lnSpc>
                          <a:spcPts val="800"/>
                        </a:lnSpc>
                      </a:pPr>
                      <a:r>
                        <a:rPr kumimoji="1" lang="en-US" altLang="ja-JP" sz="700" dirty="0"/>
                        <a:t>30</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和歌山県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0938" algn="l"/>
                          <a:tab pos="2047875" algn="l"/>
                          <a:tab pos="2957513" algn="l"/>
                        </a:tabLst>
                      </a:pP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zh-TW" sz="700" b="0" i="0" u="none" strike="noStrike" dirty="0">
                          <a:solidFill>
                            <a:srgbClr val="000000"/>
                          </a:solidFill>
                          <a:effectLst/>
                          <a:latin typeface="ＭＳ Ｐゴシック" panose="020B0600070205080204" pitchFamily="50" charset="-128"/>
                          <a:ea typeface="ＭＳ Ｐゴシック" panose="020B0600070205080204" pitchFamily="50" charset="-128"/>
                        </a:rPr>
                        <a:t>073-441-2642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健康推進課</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）のほか県保健所</a:t>
                      </a: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zh-TW" sz="700" b="0" i="0" u="none" strike="noStrike" dirty="0">
                          <a:solidFill>
                            <a:srgbClr val="000000"/>
                          </a:solidFill>
                          <a:effectLst/>
                          <a:latin typeface="ＭＳ Ｐゴシック" panose="020B0600070205080204" pitchFamily="50" charset="-128"/>
                          <a:ea typeface="ＭＳ Ｐゴシック" panose="020B0600070205080204" pitchFamily="50" charset="-128"/>
                        </a:rPr>
                        <a:t>	FAX</a:t>
                      </a: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zh-TW" sz="700" b="0" i="0" u="none" strike="noStrike" dirty="0">
                          <a:solidFill>
                            <a:srgbClr val="000000"/>
                          </a:solidFill>
                          <a:effectLst/>
                          <a:latin typeface="ＭＳ Ｐゴシック" panose="020B0600070205080204" pitchFamily="50" charset="-128"/>
                          <a:ea typeface="ＭＳ Ｐゴシック" panose="020B0600070205080204" pitchFamily="50" charset="-128"/>
                        </a:rPr>
                        <a:t>073-428-2325       e0412001@pref.wakayama.lg.jp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30"/>
                  </a:ext>
                </a:extLst>
              </a:tr>
              <a:tr h="169200">
                <a:tc>
                  <a:txBody>
                    <a:bodyPr/>
                    <a:lstStyle/>
                    <a:p>
                      <a:pPr algn="ctr">
                        <a:lnSpc>
                          <a:spcPts val="800"/>
                        </a:lnSpc>
                      </a:pPr>
                      <a:r>
                        <a:rPr kumimoji="1" lang="en-US" altLang="ja-JP" sz="700" dirty="0"/>
                        <a:t>31</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鳥取県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旧優生保護法相談・請求受付窓口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l" fontAlgn="ctr">
                        <a:tabLst>
                          <a:tab pos="1150938" algn="l"/>
                          <a:tab pos="2047875" algn="l"/>
                          <a:tab pos="2957513" algn="l"/>
                        </a:tabLst>
                      </a:pPr>
                      <a:r>
                        <a:rPr lang="ja-JP" altLang="en-US" sz="65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650" b="0" i="0" u="none" strike="noStrike" dirty="0">
                          <a:solidFill>
                            <a:srgbClr val="000000"/>
                          </a:solidFill>
                          <a:effectLst/>
                          <a:latin typeface="ＭＳ Ｐゴシック" panose="020B0600070205080204" pitchFamily="50" charset="-128"/>
                          <a:ea typeface="+mn-ea"/>
                        </a:rPr>
                        <a:t>0857-26-7145 </a:t>
                      </a:r>
                      <a:r>
                        <a:rPr lang="ja-JP" altLang="en-US" sz="650" b="0" i="0" u="none" strike="noStrike" dirty="0">
                          <a:solidFill>
                            <a:srgbClr val="000000"/>
                          </a:solidFill>
                          <a:effectLst/>
                          <a:latin typeface="ＭＳ Ｐゴシック" panose="020B0600070205080204" pitchFamily="50" charset="-128"/>
                          <a:ea typeface="+mn-ea"/>
                        </a:rPr>
                        <a:t>（</a:t>
                      </a:r>
                      <a:r>
                        <a:rPr lang="ja-JP" altLang="en-US" sz="650" b="0" i="0" u="none" strike="noStrike" dirty="0">
                          <a:solidFill>
                            <a:srgbClr val="000000"/>
                          </a:solidFill>
                          <a:effectLst/>
                          <a:latin typeface="ＭＳ Ｐゴシック" panose="020B0600070205080204" pitchFamily="50" charset="-128"/>
                          <a:ea typeface="ＭＳ Ｐゴシック" panose="020B0600070205080204" pitchFamily="50" charset="-128"/>
                        </a:rPr>
                        <a:t>福祉保健課）のほか</a:t>
                      </a:r>
                      <a:r>
                        <a:rPr lang="ja-JP" altLang="en-US" sz="650" b="0" i="0" u="none" strike="noStrike" dirty="0">
                          <a:solidFill>
                            <a:srgbClr val="000000"/>
                          </a:solidFill>
                          <a:effectLst/>
                          <a:latin typeface="ＭＳ Ｐゴシック" panose="020B0600070205080204" pitchFamily="50" charset="-128"/>
                          <a:ea typeface="+mn-ea"/>
                        </a:rPr>
                        <a:t>県内総合事務所</a:t>
                      </a:r>
                      <a:r>
                        <a:rPr lang="zh-TW" altLang="en-US" sz="6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ja-JP" altLang="en-US" sz="6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650" b="0" i="0" u="none" strike="noStrike" dirty="0">
                          <a:solidFill>
                            <a:srgbClr val="000000"/>
                          </a:solidFill>
                          <a:effectLst/>
                          <a:latin typeface="ＭＳ Ｐゴシック" panose="020B0600070205080204" pitchFamily="50" charset="-128"/>
                          <a:ea typeface="ＭＳ Ｐゴシック" panose="020B0600070205080204" pitchFamily="50" charset="-128"/>
                        </a:rPr>
                        <a:t>FAX </a:t>
                      </a:r>
                      <a:r>
                        <a:rPr lang="en-US" altLang="ja-JP" sz="650" b="0" i="0" u="none" strike="noStrike" dirty="0">
                          <a:solidFill>
                            <a:srgbClr val="000000"/>
                          </a:solidFill>
                          <a:effectLst/>
                          <a:latin typeface="ＭＳ Ｐゴシック" panose="020B0600070205080204" pitchFamily="50" charset="-128"/>
                          <a:ea typeface="ＭＳ Ｐゴシック" panose="020B0600070205080204" pitchFamily="50" charset="-128"/>
                        </a:rPr>
                        <a:t>0857-26-8116       </a:t>
                      </a:r>
                      <a:r>
                        <a:rPr lang="en-US" sz="650" b="0" i="0" u="none" strike="noStrike" dirty="0">
                          <a:solidFill>
                            <a:srgbClr val="000000"/>
                          </a:solidFill>
                          <a:effectLst/>
                          <a:latin typeface="ＭＳ Ｐゴシック" panose="020B0600070205080204" pitchFamily="50" charset="-128"/>
                          <a:ea typeface="ＭＳ Ｐゴシック" panose="020B0600070205080204" pitchFamily="50" charset="-128"/>
                        </a:rPr>
                        <a:t>yuuseisoudan@pref.tottori.lg.jp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31"/>
                  </a:ext>
                </a:extLst>
              </a:tr>
              <a:tr h="169200">
                <a:tc>
                  <a:txBody>
                    <a:bodyPr/>
                    <a:lstStyle/>
                    <a:p>
                      <a:pPr algn="ctr">
                        <a:lnSpc>
                          <a:spcPts val="800"/>
                        </a:lnSpc>
                      </a:pPr>
                      <a:r>
                        <a:rPr kumimoji="1" lang="en-US" altLang="ja-JP" sz="700" dirty="0"/>
                        <a:t>32</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島根県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0938" algn="l"/>
                          <a:tab pos="2047875" algn="l"/>
                          <a:tab pos="2957513"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0120-012974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（専用）、</a:t>
                      </a:r>
                      <a:r>
                        <a:rPr lang="en-US" altLang="ja-JP" sz="700" b="0" i="0" u="none" strike="noStrike" dirty="0">
                          <a:solidFill>
                            <a:srgbClr val="000000"/>
                          </a:solidFill>
                          <a:effectLst/>
                          <a:latin typeface="ＭＳ Ｐゴシック" panose="020B0600070205080204" pitchFamily="50" charset="-128"/>
                          <a:ea typeface="+mn-ea"/>
                        </a:rPr>
                        <a:t>0852-22-6625</a:t>
                      </a:r>
                      <a:r>
                        <a:rPr lang="ja-JP" altLang="en-US" sz="700" b="0" i="0" u="none" strike="noStrike" dirty="0">
                          <a:solidFill>
                            <a:srgbClr val="000000"/>
                          </a:solidFill>
                          <a:effectLst/>
                          <a:latin typeface="ＭＳ Ｐゴシック" panose="020B0600070205080204" pitchFamily="50" charset="-128"/>
                          <a:ea typeface="+mn-ea"/>
                        </a:rPr>
                        <a:t> （専用）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0852-22-6328 	kenkosuishin@pref.shimane.lg.jp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32"/>
                  </a:ext>
                </a:extLst>
              </a:tr>
              <a:tr h="169200">
                <a:tc>
                  <a:txBody>
                    <a:bodyPr/>
                    <a:lstStyle/>
                    <a:p>
                      <a:pPr algn="ctr">
                        <a:lnSpc>
                          <a:spcPts val="800"/>
                        </a:lnSpc>
                      </a:pPr>
                      <a:r>
                        <a:rPr kumimoji="1" lang="en-US" altLang="ja-JP" sz="700" dirty="0"/>
                        <a:t>33</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岡山県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086-226-7870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086-226-7871	yuuseihogo@pref.okayama.lg.jp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33"/>
                  </a:ext>
                </a:extLst>
              </a:tr>
              <a:tr h="169200">
                <a:tc>
                  <a:txBody>
                    <a:bodyPr/>
                    <a:lstStyle/>
                    <a:p>
                      <a:pPr algn="ctr">
                        <a:lnSpc>
                          <a:spcPts val="800"/>
                        </a:lnSpc>
                      </a:pPr>
                      <a:r>
                        <a:rPr kumimoji="1" lang="en-US" altLang="ja-JP" sz="700" dirty="0"/>
                        <a:t>34</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広島県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082-227-1040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082-502-3674 	fukodomo@pref.hiroshima.lg.jp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34"/>
                  </a:ext>
                </a:extLst>
              </a:tr>
              <a:tr h="169200">
                <a:tc>
                  <a:txBody>
                    <a:bodyPr/>
                    <a:lstStyle/>
                    <a:p>
                      <a:pPr algn="ctr">
                        <a:lnSpc>
                          <a:spcPts val="800"/>
                        </a:lnSpc>
                      </a:pPr>
                      <a:r>
                        <a:rPr kumimoji="1" lang="en-US" altLang="ja-JP" sz="700" dirty="0"/>
                        <a:t>35</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山口県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083-933-2946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083-933-2759 	a13300@pref.yamaguchi.lg.jp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35"/>
                  </a:ext>
                </a:extLst>
              </a:tr>
              <a:tr h="169200">
                <a:tc>
                  <a:txBody>
                    <a:bodyPr/>
                    <a:lstStyle/>
                    <a:p>
                      <a:pPr algn="ctr">
                        <a:lnSpc>
                          <a:spcPts val="800"/>
                        </a:lnSpc>
                      </a:pPr>
                      <a:r>
                        <a:rPr kumimoji="1" lang="en-US" altLang="ja-JP" sz="700" dirty="0"/>
                        <a:t>36</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徳島県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dist" fontAlgn="ctr"/>
                      <a:r>
                        <a:rPr lang="ja-JP" altLang="en-US" sz="700" b="0" i="0" u="none" strike="noStrike" spc="-60" baseline="0" dirty="0">
                          <a:solidFill>
                            <a:srgbClr val="000000"/>
                          </a:solidFill>
                          <a:effectLst/>
                          <a:latin typeface="ＭＳ Ｐゴシック" panose="020B0600070205080204" pitchFamily="50" charset="-128"/>
                          <a:ea typeface="ＭＳ Ｐゴシック" panose="020B0600070205080204" pitchFamily="50" charset="-128"/>
                        </a:rPr>
                        <a:t>旧優生保護法一時金支給に関する受付・相談窓口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0938" algn="l"/>
                          <a:tab pos="2047875" algn="l"/>
                          <a:tab pos="2974975"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mn-ea"/>
                        </a:rPr>
                        <a:t>088-621-2300 </a:t>
                      </a:r>
                      <a:r>
                        <a:rPr lang="ja-JP" altLang="en-US" sz="700" b="0" i="0" u="none" strike="noStrike" dirty="0">
                          <a:solidFill>
                            <a:srgbClr val="000000"/>
                          </a:solidFill>
                          <a:effectLst/>
                          <a:latin typeface="ＭＳ Ｐゴシック" panose="020B0600070205080204" pitchFamily="50" charset="-128"/>
                          <a:ea typeface="+mn-ea"/>
                        </a:rPr>
                        <a:t>（専用）のほか県保健所 </a:t>
                      </a:r>
                      <a:r>
                        <a:rPr lang="en-US" altLang="ja-JP" sz="700" b="0" i="0" u="none" strike="noStrike" dirty="0">
                          <a:solidFill>
                            <a:srgbClr val="000000"/>
                          </a:solidFill>
                          <a:effectLst/>
                          <a:latin typeface="ＭＳ Ｐゴシック" panose="020B0600070205080204" pitchFamily="50" charset="-128"/>
                          <a:ea typeface="+mn-ea"/>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088-621-2843         </a:t>
                      </a:r>
                      <a:r>
                        <a:rPr kumimoji="1" lang="en-US" sz="7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kosodateouenka@pref.tokushima.lg.jp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36"/>
                  </a:ext>
                </a:extLst>
              </a:tr>
              <a:tr h="169200">
                <a:tc>
                  <a:txBody>
                    <a:bodyPr/>
                    <a:lstStyle/>
                    <a:p>
                      <a:pPr algn="ctr">
                        <a:lnSpc>
                          <a:spcPts val="800"/>
                        </a:lnSpc>
                      </a:pPr>
                      <a:r>
                        <a:rPr kumimoji="1" lang="en-US" altLang="ja-JP" sz="700" dirty="0"/>
                        <a:t>37</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香川県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087-832-3900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087-806-0207 	kodomokatei@pref.kagawa.lg.jp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37"/>
                  </a:ext>
                </a:extLst>
              </a:tr>
              <a:tr h="169200">
                <a:tc>
                  <a:txBody>
                    <a:bodyPr/>
                    <a:lstStyle/>
                    <a:p>
                      <a:pPr algn="ctr">
                        <a:lnSpc>
                          <a:spcPts val="800"/>
                        </a:lnSpc>
                      </a:pPr>
                      <a:r>
                        <a:rPr kumimoji="1" lang="en-US" altLang="ja-JP" sz="700" dirty="0"/>
                        <a:t>38</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愛媛県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0938" algn="l"/>
                          <a:tab pos="2047875" algn="l"/>
                          <a:tab pos="2974975"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mn-ea"/>
                        </a:rPr>
                        <a:t>089-912-2405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健康増進課）のほか県保健所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089-912-2399	healthpro@pref.ehime.lg.jp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38"/>
                  </a:ext>
                </a:extLst>
              </a:tr>
              <a:tr h="169200">
                <a:tc>
                  <a:txBody>
                    <a:bodyPr/>
                    <a:lstStyle/>
                    <a:p>
                      <a:pPr algn="ctr">
                        <a:lnSpc>
                          <a:spcPts val="800"/>
                        </a:lnSpc>
                      </a:pPr>
                      <a:r>
                        <a:rPr kumimoji="1" lang="en-US" altLang="ja-JP" sz="700" dirty="0"/>
                        <a:t>39</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高知県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088-823-9727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088-823-9658 	yuuseihogo@ken.pref.kochi.lg.jp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39"/>
                  </a:ext>
                </a:extLst>
              </a:tr>
              <a:tr h="169200">
                <a:tc>
                  <a:txBody>
                    <a:bodyPr/>
                    <a:lstStyle/>
                    <a:p>
                      <a:pPr algn="ctr">
                        <a:lnSpc>
                          <a:spcPts val="800"/>
                        </a:lnSpc>
                      </a:pPr>
                      <a:r>
                        <a:rPr kumimoji="1" lang="en-US" altLang="ja-JP" sz="700" dirty="0"/>
                        <a:t>40</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福岡県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旧優生保護法一時金支給受付・相談窓口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092-632-5175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092-643-3260 	ichijikin@pref.fukuoka.lg.jp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40"/>
                  </a:ext>
                </a:extLst>
              </a:tr>
              <a:tr h="169200">
                <a:tc>
                  <a:txBody>
                    <a:bodyPr/>
                    <a:lstStyle/>
                    <a:p>
                      <a:pPr algn="ctr">
                        <a:lnSpc>
                          <a:spcPts val="800"/>
                        </a:lnSpc>
                      </a:pPr>
                      <a:r>
                        <a:rPr kumimoji="1" lang="en-US" altLang="ja-JP" sz="700" dirty="0"/>
                        <a:t>41</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佐賀県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旧優生保護法一時金請求相談窓口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zh-TW" sz="700" b="0" i="0" u="none" strike="noStrike" dirty="0">
                          <a:solidFill>
                            <a:srgbClr val="000000"/>
                          </a:solidFill>
                          <a:effectLst/>
                          <a:latin typeface="ＭＳ Ｐゴシック" panose="020B0600070205080204" pitchFamily="50" charset="-128"/>
                          <a:ea typeface="ＭＳ Ｐゴシック" panose="020B0600070205080204" pitchFamily="50" charset="-128"/>
                        </a:rPr>
                        <a:t>0120-525-856 </a:t>
                      </a: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zh-TW" sz="700" b="0" i="0" u="none" strike="noStrike" dirty="0">
                          <a:solidFill>
                            <a:srgbClr val="000000"/>
                          </a:solidFill>
                          <a:effectLst/>
                          <a:latin typeface="ＭＳ Ｐゴシック" panose="020B0600070205080204" pitchFamily="50" charset="-128"/>
                          <a:ea typeface="ＭＳ Ｐゴシック" panose="020B0600070205080204" pitchFamily="50" charset="-128"/>
                        </a:rPr>
                        <a:t>	FAX 0952-25-7300 	kodomo-katei@pref.saga.lg.jp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41"/>
                  </a:ext>
                </a:extLst>
              </a:tr>
              <a:tr h="169200">
                <a:tc>
                  <a:txBody>
                    <a:bodyPr/>
                    <a:lstStyle/>
                    <a:p>
                      <a:pPr algn="ctr">
                        <a:lnSpc>
                          <a:spcPts val="800"/>
                        </a:lnSpc>
                      </a:pPr>
                      <a:r>
                        <a:rPr kumimoji="1" lang="en-US" altLang="ja-JP" sz="700" dirty="0"/>
                        <a:t>42</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長崎県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095-895-2446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095-825-6470 	s04820@pref.nagasaki.lg.jp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42"/>
                  </a:ext>
                </a:extLst>
              </a:tr>
              <a:tr h="169200">
                <a:tc>
                  <a:txBody>
                    <a:bodyPr/>
                    <a:lstStyle/>
                    <a:p>
                      <a:pPr algn="ctr">
                        <a:lnSpc>
                          <a:spcPts val="800"/>
                        </a:lnSpc>
                      </a:pPr>
                      <a:r>
                        <a:rPr kumimoji="1" lang="en-US" altLang="ja-JP" sz="700" dirty="0"/>
                        <a:t>43</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熊本県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096-333-2352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096-383-1427	yuusei@pref.kumamoto.lg.jp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43"/>
                  </a:ext>
                </a:extLst>
              </a:tr>
              <a:tr h="169200">
                <a:tc>
                  <a:txBody>
                    <a:bodyPr/>
                    <a:lstStyle/>
                    <a:p>
                      <a:pPr algn="ctr">
                        <a:lnSpc>
                          <a:spcPts val="800"/>
                        </a:lnSpc>
                      </a:pPr>
                      <a:r>
                        <a:rPr kumimoji="1" lang="en-US" altLang="ja-JP" sz="700" dirty="0"/>
                        <a:t>44</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大分県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097-506-2760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097-506-1735 	sodan12210@pref.oita.jp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44"/>
                  </a:ext>
                </a:extLst>
              </a:tr>
              <a:tr h="169200">
                <a:tc>
                  <a:txBody>
                    <a:bodyPr/>
                    <a:lstStyle/>
                    <a:p>
                      <a:pPr algn="ctr">
                        <a:lnSpc>
                          <a:spcPts val="800"/>
                        </a:lnSpc>
                      </a:pPr>
                      <a:r>
                        <a:rPr kumimoji="1" lang="en-US" altLang="ja-JP" sz="700" dirty="0"/>
                        <a:t>45</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宮崎県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0985-26-0210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0985-26-7336 	kenkozoshin@pref.miyazaki.lg.jp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45"/>
                  </a:ext>
                </a:extLst>
              </a:tr>
              <a:tr h="169200">
                <a:tc>
                  <a:txBody>
                    <a:bodyPr/>
                    <a:lstStyle/>
                    <a:p>
                      <a:pPr algn="ctr">
                        <a:lnSpc>
                          <a:spcPts val="800"/>
                        </a:lnSpc>
                      </a:pPr>
                      <a:r>
                        <a:rPr kumimoji="1" lang="en-US" altLang="ja-JP" sz="700" dirty="0"/>
                        <a:t>46</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鹿児島県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鹿児島県旧優生保護法一時金受付・相談窓口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099-286-3374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099-286-5561	ichijikin@pref.kagoshima.lg.jp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46"/>
                  </a:ext>
                </a:extLst>
              </a:tr>
              <a:tr h="169200">
                <a:tc>
                  <a:txBody>
                    <a:bodyPr/>
                    <a:lstStyle/>
                    <a:p>
                      <a:pPr algn="ctr">
                        <a:lnSpc>
                          <a:spcPts val="800"/>
                        </a:lnSpc>
                      </a:pPr>
                      <a:r>
                        <a:rPr kumimoji="1" lang="en-US" altLang="ja-JP" sz="700" dirty="0"/>
                        <a:t>47</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沖縄県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mn-ea"/>
                          <a:ea typeface="+mn-ea"/>
                        </a:rPr>
                        <a:t>こども未来部子育て支援課母子保健班</a:t>
                      </a:r>
                      <a:endParaRPr lang="zh-TW" altLang="en-US" sz="700" b="0" i="0" u="none" strike="noStrike" dirty="0">
                        <a:solidFill>
                          <a:srgbClr val="000000"/>
                        </a:solidFill>
                        <a:effectLst/>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098-866-2457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098-866-2433 	aa031305@pref.okinawa.lg.jp</a:t>
                      </a: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47"/>
                  </a:ext>
                </a:extLst>
              </a:tr>
            </a:tbl>
          </a:graphicData>
        </a:graphic>
      </p:graphicFrame>
      <p:sp>
        <p:nvSpPr>
          <p:cNvPr id="6" name="角丸四角形 5"/>
          <p:cNvSpPr/>
          <p:nvPr/>
        </p:nvSpPr>
        <p:spPr>
          <a:xfrm>
            <a:off x="1775011" y="9439821"/>
            <a:ext cx="2871492" cy="213197"/>
          </a:xfrm>
          <a:prstGeom prst="roundRect">
            <a:avLst/>
          </a:prstGeom>
          <a:noFill/>
          <a:ln w="9525">
            <a:solidFill>
              <a:srgbClr val="9FA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ＭＳ Ｐゴシック" panose="020B0600070205080204" pitchFamily="50" charset="-128"/>
                <a:ea typeface="ＭＳ Ｐゴシック" panose="020B0600070205080204" pitchFamily="50" charset="-128"/>
              </a:rPr>
              <a:t>こども家庭庁</a:t>
            </a:r>
            <a:r>
              <a:rPr lang="zh-TW" altLang="en-US" sz="900" dirty="0">
                <a:solidFill>
                  <a:schemeClr val="tx1"/>
                </a:solidFill>
                <a:latin typeface="ＭＳ Ｐゴシック" panose="020B0600070205080204" pitchFamily="50" charset="-128"/>
                <a:ea typeface="ＭＳ Ｐゴシック" panose="020B0600070205080204" pitchFamily="50" charset="-128"/>
              </a:rPr>
              <a:t>旧優生保護法一時金相談窓口</a:t>
            </a: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p:txBody>
      </p:sp>
      <p:sp>
        <p:nvSpPr>
          <p:cNvPr id="7" name="テキスト ボックス 6"/>
          <p:cNvSpPr txBox="1"/>
          <p:nvPr/>
        </p:nvSpPr>
        <p:spPr>
          <a:xfrm>
            <a:off x="1775011" y="9653018"/>
            <a:ext cx="3348000" cy="605550"/>
          </a:xfrm>
          <a:prstGeom prst="rect">
            <a:avLst/>
          </a:prstGeom>
          <a:noFill/>
        </p:spPr>
        <p:txBody>
          <a:bodyPr wrap="square" rtlCol="0" anchor="t" anchorCtr="0">
            <a:spAutoFit/>
          </a:bodyPr>
          <a:lstStyle/>
          <a:p>
            <a:pPr>
              <a:lnSpc>
                <a:spcPts val="1400"/>
              </a:lnSpc>
            </a:pPr>
            <a:r>
              <a:rPr lang="ja-JP" altLang="en-US" sz="900" dirty="0">
                <a:latin typeface="+mn-ea"/>
              </a:rPr>
              <a:t> 電話番号　</a:t>
            </a:r>
            <a:r>
              <a:rPr lang="en-US" altLang="ja-JP" sz="900" dirty="0">
                <a:latin typeface="+mn-ea"/>
              </a:rPr>
              <a:t>03-3595-2575  </a:t>
            </a:r>
            <a:r>
              <a:rPr lang="ja-JP" altLang="en-US" sz="900" dirty="0">
                <a:latin typeface="+mn-ea"/>
              </a:rPr>
              <a:t>　　  </a:t>
            </a:r>
            <a:r>
              <a:rPr lang="en-US" altLang="ja-JP" sz="900" dirty="0">
                <a:latin typeface="+mn-ea"/>
              </a:rPr>
              <a:t>FAX</a:t>
            </a:r>
            <a:r>
              <a:rPr lang="ja-JP" altLang="en-US" sz="900" dirty="0">
                <a:latin typeface="+mn-ea"/>
              </a:rPr>
              <a:t>　</a:t>
            </a:r>
            <a:r>
              <a:rPr lang="en-US" altLang="ja-JP" sz="900" dirty="0">
                <a:latin typeface="+mn-ea"/>
              </a:rPr>
              <a:t>03-3595-2753</a:t>
            </a:r>
            <a:r>
              <a:rPr lang="en-US" altLang="ja-JP" sz="900" dirty="0">
                <a:latin typeface="MS Office Symbol Bold" panose="01000000000000000000" pitchFamily="2" charset="0"/>
                <a:ea typeface="MS Office Symbol Bold" panose="01000000000000000000" pitchFamily="2" charset="0"/>
                <a:cs typeface="MS Office Symbol Bold" panose="01000000000000000000" pitchFamily="2" charset="0"/>
              </a:rPr>
              <a:t> </a:t>
            </a:r>
            <a:endParaRPr lang="ja-JP" altLang="en-US" sz="900" dirty="0">
              <a:latin typeface="+mn-ea"/>
            </a:endParaRPr>
          </a:p>
          <a:p>
            <a:pPr>
              <a:lnSpc>
                <a:spcPts val="1400"/>
              </a:lnSpc>
            </a:pPr>
            <a:r>
              <a:rPr lang="ja-JP" altLang="en-US" sz="900" dirty="0">
                <a:latin typeface="+mn-ea"/>
              </a:rPr>
              <a:t> メールアドレス　</a:t>
            </a:r>
            <a:r>
              <a:rPr lang="en-US" altLang="ja-JP" sz="900" dirty="0">
                <a:latin typeface="+mn-ea"/>
              </a:rPr>
              <a:t>ichijikin@cfa.go.jp</a:t>
            </a:r>
            <a:endParaRPr lang="ja-JP" altLang="en-US" sz="900" dirty="0">
              <a:latin typeface="+mn-ea"/>
            </a:endParaRPr>
          </a:p>
          <a:p>
            <a:pPr>
              <a:lnSpc>
                <a:spcPts val="1400"/>
              </a:lnSpc>
            </a:pPr>
            <a:r>
              <a:rPr lang="ja-JP" altLang="en-US" sz="900" dirty="0">
                <a:latin typeface="+mn-ea"/>
              </a:rPr>
              <a:t> 受付時間　</a:t>
            </a:r>
            <a:r>
              <a:rPr lang="en-US" altLang="ja-JP" sz="900" dirty="0">
                <a:latin typeface="+mn-ea"/>
              </a:rPr>
              <a:t>10</a:t>
            </a:r>
            <a:r>
              <a:rPr lang="ja-JP" altLang="en-US" sz="900" dirty="0">
                <a:latin typeface="+mn-ea"/>
              </a:rPr>
              <a:t>：</a:t>
            </a:r>
            <a:r>
              <a:rPr lang="en-US" altLang="ja-JP" sz="900" dirty="0">
                <a:latin typeface="+mn-ea"/>
              </a:rPr>
              <a:t>0</a:t>
            </a:r>
            <a:r>
              <a:rPr lang="en-US" altLang="ja-JP" sz="900">
                <a:latin typeface="+mn-ea"/>
              </a:rPr>
              <a:t>0</a:t>
            </a:r>
            <a:r>
              <a:rPr lang="ja-JP" altLang="en-US" sz="900" dirty="0">
                <a:latin typeface="+mn-ea"/>
              </a:rPr>
              <a:t>～</a:t>
            </a:r>
            <a:r>
              <a:rPr lang="en-US" altLang="ja-JP" sz="900" dirty="0">
                <a:latin typeface="+mn-ea"/>
              </a:rPr>
              <a:t>17</a:t>
            </a:r>
            <a:r>
              <a:rPr lang="ja-JP" altLang="en-US" sz="900" dirty="0">
                <a:latin typeface="+mn-ea"/>
              </a:rPr>
              <a:t>：</a:t>
            </a:r>
            <a:r>
              <a:rPr lang="en-US" altLang="ja-JP" sz="900" dirty="0">
                <a:latin typeface="+mn-ea"/>
              </a:rPr>
              <a:t>00</a:t>
            </a:r>
            <a:endParaRPr kumimoji="1" lang="ja-JP" altLang="en-US" sz="900" baseline="-8000" dirty="0">
              <a:latin typeface="+mn-ea"/>
            </a:endParaRPr>
          </a:p>
        </p:txBody>
      </p:sp>
      <p:sp>
        <p:nvSpPr>
          <p:cNvPr id="10" name="テキスト ボックス 9"/>
          <p:cNvSpPr txBox="1"/>
          <p:nvPr/>
        </p:nvSpPr>
        <p:spPr>
          <a:xfrm>
            <a:off x="4938541" y="9424989"/>
            <a:ext cx="2160000" cy="484748"/>
          </a:xfrm>
          <a:prstGeom prst="rect">
            <a:avLst/>
          </a:prstGeom>
          <a:noFill/>
        </p:spPr>
        <p:txBody>
          <a:bodyPr wrap="square" rtlCol="0">
            <a:spAutoFit/>
          </a:bodyPr>
          <a:lstStyle/>
          <a:p>
            <a:pPr marL="100800" indent="-100800" algn="just" fontAlgn="ctr"/>
            <a:r>
              <a:rPr lang="en-US" altLang="ja-JP" sz="850" dirty="0">
                <a:latin typeface="+mn-ea"/>
              </a:rPr>
              <a:t>※</a:t>
            </a:r>
            <a:r>
              <a:rPr lang="ja-JP" altLang="en-US" sz="850" dirty="0">
                <a:latin typeface="+mn-ea"/>
              </a:rPr>
              <a:t>窓口に関する詳細は、旧優生保護法一時金特設サイトや各都道府県のホームページなどをご確認下さい。</a:t>
            </a:r>
            <a:endParaRPr kumimoji="1" lang="ja-JP" altLang="en-US" sz="850" dirty="0">
              <a:latin typeface="+mn-ea"/>
            </a:endParaRPr>
          </a:p>
        </p:txBody>
      </p:sp>
      <p:sp>
        <p:nvSpPr>
          <p:cNvPr id="11" name="ホームベース 10"/>
          <p:cNvSpPr/>
          <p:nvPr/>
        </p:nvSpPr>
        <p:spPr>
          <a:xfrm>
            <a:off x="5024400" y="9947944"/>
            <a:ext cx="1694098" cy="224899"/>
          </a:xfrm>
          <a:prstGeom prst="homePlat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800" dirty="0"/>
              <a:t>旧優生保護法一時金特設サイト</a:t>
            </a:r>
            <a:endParaRPr kumimoji="1" lang="ja-JP" altLang="en-US" sz="800" dirty="0"/>
          </a:p>
        </p:txBody>
      </p:sp>
      <p:pic>
        <p:nvPicPr>
          <p:cNvPr id="17" name="図 16"/>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556503" y="1153946"/>
            <a:ext cx="90000" cy="90000"/>
          </a:xfrm>
          <a:prstGeom prst="rect">
            <a:avLst/>
          </a:prstGeom>
        </p:spPr>
      </p:pic>
      <p:pic>
        <p:nvPicPr>
          <p:cNvPr id="18" name="図 17"/>
          <p:cNvPicPr>
            <a:picLocks noChangeAspect="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5259828" y="1154289"/>
            <a:ext cx="90000" cy="90000"/>
          </a:xfrm>
          <a:prstGeom prst="rect">
            <a:avLst/>
          </a:prstGeom>
        </p:spPr>
      </p:pic>
      <p:pic>
        <p:nvPicPr>
          <p:cNvPr id="22" name="図 21"/>
          <p:cNvPicPr>
            <a:picLocks noChangeAspect="1"/>
          </p:cNvPicPr>
          <p:nvPr/>
        </p:nvPicPr>
        <p:blipFill>
          <a:blip r:embed="rId5"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1777470" y="9746720"/>
            <a:ext cx="90000" cy="90000"/>
          </a:xfrm>
          <a:prstGeom prst="rect">
            <a:avLst/>
          </a:prstGeom>
        </p:spPr>
      </p:pic>
      <p:pic>
        <p:nvPicPr>
          <p:cNvPr id="23" name="図 22"/>
          <p:cNvPicPr>
            <a:picLocks noChangeAspect="1"/>
          </p:cNvPicPr>
          <p:nvPr/>
        </p:nvPicPr>
        <p:blipFill>
          <a:blip r:embed="rId6"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1767102" y="10112921"/>
            <a:ext cx="90000" cy="90000"/>
          </a:xfrm>
          <a:prstGeom prst="rect">
            <a:avLst/>
          </a:prstGeom>
        </p:spPr>
      </p:pic>
      <p:pic>
        <p:nvPicPr>
          <p:cNvPr id="24" name="図 23"/>
          <p:cNvPicPr>
            <a:picLocks noChangeAspect="1"/>
          </p:cNvPicPr>
          <p:nvPr/>
        </p:nvPicPr>
        <p:blipFill>
          <a:blip r:embed="rId7"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3291919" y="9746720"/>
            <a:ext cx="90000" cy="90000"/>
          </a:xfrm>
          <a:prstGeom prst="rect">
            <a:avLst/>
          </a:prstGeom>
        </p:spPr>
      </p:pic>
      <p:pic>
        <p:nvPicPr>
          <p:cNvPr id="25" name="図 24"/>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1767100" y="9929820"/>
            <a:ext cx="90000" cy="90000"/>
          </a:xfrm>
          <a:prstGeom prst="rect">
            <a:avLst/>
          </a:prstGeom>
        </p:spPr>
      </p:pic>
      <p:sp>
        <p:nvSpPr>
          <p:cNvPr id="26" name="テキスト ボックス 25"/>
          <p:cNvSpPr txBox="1"/>
          <p:nvPr/>
        </p:nvSpPr>
        <p:spPr>
          <a:xfrm>
            <a:off x="3057375" y="10061662"/>
            <a:ext cx="2161308" cy="184666"/>
          </a:xfrm>
          <a:prstGeom prst="rect">
            <a:avLst/>
          </a:prstGeom>
          <a:noFill/>
        </p:spPr>
        <p:txBody>
          <a:bodyPr wrap="square" rtlCol="0">
            <a:spAutoFit/>
          </a:bodyPr>
          <a:lstStyle/>
          <a:p>
            <a:pPr fontAlgn="ctr"/>
            <a:r>
              <a:rPr lang="ja-JP" altLang="en-US" sz="600" dirty="0">
                <a:latin typeface="+mn-ea"/>
              </a:rPr>
              <a:t>（月曜日から金曜日。土日祝日、年末年始を除く。）</a:t>
            </a:r>
            <a:endParaRPr kumimoji="1" lang="ja-JP" altLang="en-US" sz="600" dirty="0"/>
          </a:p>
        </p:txBody>
      </p:sp>
      <p:pic>
        <p:nvPicPr>
          <p:cNvPr id="27" name="図 26"/>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1317858"/>
            <a:ext cx="90000" cy="90000"/>
          </a:xfrm>
          <a:prstGeom prst="rect">
            <a:avLst/>
          </a:prstGeom>
        </p:spPr>
      </p:pic>
      <p:pic>
        <p:nvPicPr>
          <p:cNvPr id="28" name="図 27"/>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1486770"/>
            <a:ext cx="90000" cy="90000"/>
          </a:xfrm>
          <a:prstGeom prst="rect">
            <a:avLst/>
          </a:prstGeom>
        </p:spPr>
      </p:pic>
      <p:pic>
        <p:nvPicPr>
          <p:cNvPr id="29" name="図 28"/>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1655682"/>
            <a:ext cx="90000" cy="90000"/>
          </a:xfrm>
          <a:prstGeom prst="rect">
            <a:avLst/>
          </a:prstGeom>
        </p:spPr>
      </p:pic>
      <p:pic>
        <p:nvPicPr>
          <p:cNvPr id="30" name="図 29"/>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1824594"/>
            <a:ext cx="90000" cy="90000"/>
          </a:xfrm>
          <a:prstGeom prst="rect">
            <a:avLst/>
          </a:prstGeom>
        </p:spPr>
      </p:pic>
      <p:pic>
        <p:nvPicPr>
          <p:cNvPr id="31" name="図 30"/>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1993506"/>
            <a:ext cx="90000" cy="90000"/>
          </a:xfrm>
          <a:prstGeom prst="rect">
            <a:avLst/>
          </a:prstGeom>
        </p:spPr>
      </p:pic>
      <p:pic>
        <p:nvPicPr>
          <p:cNvPr id="32" name="図 3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2162418"/>
            <a:ext cx="90000" cy="90000"/>
          </a:xfrm>
          <a:prstGeom prst="rect">
            <a:avLst/>
          </a:prstGeom>
        </p:spPr>
      </p:pic>
      <p:pic>
        <p:nvPicPr>
          <p:cNvPr id="33" name="図 32"/>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2331330"/>
            <a:ext cx="90000" cy="90000"/>
          </a:xfrm>
          <a:prstGeom prst="rect">
            <a:avLst/>
          </a:prstGeom>
        </p:spPr>
      </p:pic>
      <p:pic>
        <p:nvPicPr>
          <p:cNvPr id="34" name="図 33"/>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2500242"/>
            <a:ext cx="90000" cy="90000"/>
          </a:xfrm>
          <a:prstGeom prst="rect">
            <a:avLst/>
          </a:prstGeom>
        </p:spPr>
      </p:pic>
      <p:pic>
        <p:nvPicPr>
          <p:cNvPr id="35" name="図 34"/>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2669154"/>
            <a:ext cx="90000" cy="90000"/>
          </a:xfrm>
          <a:prstGeom prst="rect">
            <a:avLst/>
          </a:prstGeom>
        </p:spPr>
      </p:pic>
      <p:pic>
        <p:nvPicPr>
          <p:cNvPr id="36" name="図 35"/>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2838066"/>
            <a:ext cx="90000" cy="90000"/>
          </a:xfrm>
          <a:prstGeom prst="rect">
            <a:avLst/>
          </a:prstGeom>
        </p:spPr>
      </p:pic>
      <p:pic>
        <p:nvPicPr>
          <p:cNvPr id="37" name="図 36"/>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3006979"/>
            <a:ext cx="90000" cy="90000"/>
          </a:xfrm>
          <a:prstGeom prst="rect">
            <a:avLst/>
          </a:prstGeom>
        </p:spPr>
      </p:pic>
      <p:pic>
        <p:nvPicPr>
          <p:cNvPr id="38" name="図 37"/>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3349520"/>
            <a:ext cx="90000" cy="90000"/>
          </a:xfrm>
          <a:prstGeom prst="rect">
            <a:avLst/>
          </a:prstGeom>
        </p:spPr>
      </p:pic>
      <p:pic>
        <p:nvPicPr>
          <p:cNvPr id="39" name="図 38"/>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3687398"/>
            <a:ext cx="90000" cy="90000"/>
          </a:xfrm>
          <a:prstGeom prst="rect">
            <a:avLst/>
          </a:prstGeom>
        </p:spPr>
      </p:pic>
      <p:pic>
        <p:nvPicPr>
          <p:cNvPr id="40" name="図 39"/>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3863988"/>
            <a:ext cx="90000" cy="90000"/>
          </a:xfrm>
          <a:prstGeom prst="rect">
            <a:avLst/>
          </a:prstGeom>
        </p:spPr>
      </p:pic>
      <p:pic>
        <p:nvPicPr>
          <p:cNvPr id="41" name="図 40"/>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4020270"/>
            <a:ext cx="90000" cy="90000"/>
          </a:xfrm>
          <a:prstGeom prst="rect">
            <a:avLst/>
          </a:prstGeom>
        </p:spPr>
      </p:pic>
      <p:pic>
        <p:nvPicPr>
          <p:cNvPr id="42" name="図 4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4365403"/>
            <a:ext cx="90000" cy="90000"/>
          </a:xfrm>
          <a:prstGeom prst="rect">
            <a:avLst/>
          </a:prstGeom>
        </p:spPr>
      </p:pic>
      <p:pic>
        <p:nvPicPr>
          <p:cNvPr id="43" name="図 42"/>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4534033"/>
            <a:ext cx="90000" cy="90000"/>
          </a:xfrm>
          <a:prstGeom prst="rect">
            <a:avLst/>
          </a:prstGeom>
        </p:spPr>
      </p:pic>
      <p:pic>
        <p:nvPicPr>
          <p:cNvPr id="44" name="図 43"/>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4702664"/>
            <a:ext cx="90000" cy="90000"/>
          </a:xfrm>
          <a:prstGeom prst="rect">
            <a:avLst/>
          </a:prstGeom>
        </p:spPr>
      </p:pic>
      <p:pic>
        <p:nvPicPr>
          <p:cNvPr id="45" name="図 44"/>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4871295"/>
            <a:ext cx="90000" cy="90000"/>
          </a:xfrm>
          <a:prstGeom prst="rect">
            <a:avLst/>
          </a:prstGeom>
        </p:spPr>
      </p:pic>
      <p:pic>
        <p:nvPicPr>
          <p:cNvPr id="46" name="図 45"/>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5039926"/>
            <a:ext cx="90000" cy="90000"/>
          </a:xfrm>
          <a:prstGeom prst="rect">
            <a:avLst/>
          </a:prstGeom>
        </p:spPr>
      </p:pic>
      <p:pic>
        <p:nvPicPr>
          <p:cNvPr id="47" name="図 46"/>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5208557"/>
            <a:ext cx="90000" cy="90000"/>
          </a:xfrm>
          <a:prstGeom prst="rect">
            <a:avLst/>
          </a:prstGeom>
        </p:spPr>
      </p:pic>
      <p:pic>
        <p:nvPicPr>
          <p:cNvPr id="48" name="図 47"/>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5377188"/>
            <a:ext cx="90000" cy="90000"/>
          </a:xfrm>
          <a:prstGeom prst="rect">
            <a:avLst/>
          </a:prstGeom>
        </p:spPr>
      </p:pic>
      <p:pic>
        <p:nvPicPr>
          <p:cNvPr id="49" name="図 48"/>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5545818"/>
            <a:ext cx="90000" cy="90000"/>
          </a:xfrm>
          <a:prstGeom prst="rect">
            <a:avLst/>
          </a:prstGeom>
        </p:spPr>
      </p:pic>
      <p:pic>
        <p:nvPicPr>
          <p:cNvPr id="50" name="図 49"/>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5714448"/>
            <a:ext cx="90000" cy="90000"/>
          </a:xfrm>
          <a:prstGeom prst="rect">
            <a:avLst/>
          </a:prstGeom>
        </p:spPr>
      </p:pic>
      <p:pic>
        <p:nvPicPr>
          <p:cNvPr id="51" name="図 50"/>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5883078"/>
            <a:ext cx="90000" cy="90000"/>
          </a:xfrm>
          <a:prstGeom prst="rect">
            <a:avLst/>
          </a:prstGeom>
        </p:spPr>
      </p:pic>
      <p:pic>
        <p:nvPicPr>
          <p:cNvPr id="52" name="図 5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6051708"/>
            <a:ext cx="90000" cy="90000"/>
          </a:xfrm>
          <a:prstGeom prst="rect">
            <a:avLst/>
          </a:prstGeom>
        </p:spPr>
      </p:pic>
      <p:pic>
        <p:nvPicPr>
          <p:cNvPr id="53" name="図 52"/>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6750084"/>
            <a:ext cx="90000" cy="90000"/>
          </a:xfrm>
          <a:prstGeom prst="rect">
            <a:avLst/>
          </a:prstGeom>
        </p:spPr>
      </p:pic>
      <p:pic>
        <p:nvPicPr>
          <p:cNvPr id="54" name="図 53"/>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6902162"/>
            <a:ext cx="90000" cy="90000"/>
          </a:xfrm>
          <a:prstGeom prst="rect">
            <a:avLst/>
          </a:prstGeom>
        </p:spPr>
      </p:pic>
      <p:pic>
        <p:nvPicPr>
          <p:cNvPr id="55" name="図 54"/>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7078752"/>
            <a:ext cx="90000" cy="90000"/>
          </a:xfrm>
          <a:prstGeom prst="rect">
            <a:avLst/>
          </a:prstGeom>
        </p:spPr>
      </p:pic>
      <p:pic>
        <p:nvPicPr>
          <p:cNvPr id="56" name="図 55"/>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7403460"/>
            <a:ext cx="90000" cy="90000"/>
          </a:xfrm>
          <a:prstGeom prst="rect">
            <a:avLst/>
          </a:prstGeom>
        </p:spPr>
      </p:pic>
      <p:pic>
        <p:nvPicPr>
          <p:cNvPr id="57" name="図 56"/>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7750622"/>
            <a:ext cx="90000" cy="90000"/>
          </a:xfrm>
          <a:prstGeom prst="rect">
            <a:avLst/>
          </a:prstGeom>
        </p:spPr>
      </p:pic>
      <p:pic>
        <p:nvPicPr>
          <p:cNvPr id="58" name="図 57"/>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7919198"/>
            <a:ext cx="90000" cy="90000"/>
          </a:xfrm>
          <a:prstGeom prst="rect">
            <a:avLst/>
          </a:prstGeom>
        </p:spPr>
      </p:pic>
      <p:pic>
        <p:nvPicPr>
          <p:cNvPr id="59" name="図 58"/>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8087774"/>
            <a:ext cx="90000" cy="90000"/>
          </a:xfrm>
          <a:prstGeom prst="rect">
            <a:avLst/>
          </a:prstGeom>
        </p:spPr>
      </p:pic>
      <p:pic>
        <p:nvPicPr>
          <p:cNvPr id="60" name="図 59"/>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8256350"/>
            <a:ext cx="90000" cy="90000"/>
          </a:xfrm>
          <a:prstGeom prst="rect">
            <a:avLst/>
          </a:prstGeom>
        </p:spPr>
      </p:pic>
      <p:pic>
        <p:nvPicPr>
          <p:cNvPr id="61" name="図 60"/>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8424926"/>
            <a:ext cx="90000" cy="90000"/>
          </a:xfrm>
          <a:prstGeom prst="rect">
            <a:avLst/>
          </a:prstGeom>
        </p:spPr>
      </p:pic>
      <p:pic>
        <p:nvPicPr>
          <p:cNvPr id="62" name="図 6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8593502"/>
            <a:ext cx="90000" cy="90000"/>
          </a:xfrm>
          <a:prstGeom prst="rect">
            <a:avLst/>
          </a:prstGeom>
        </p:spPr>
      </p:pic>
      <p:pic>
        <p:nvPicPr>
          <p:cNvPr id="63" name="図 62"/>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8762078"/>
            <a:ext cx="90000" cy="90000"/>
          </a:xfrm>
          <a:prstGeom prst="rect">
            <a:avLst/>
          </a:prstGeom>
        </p:spPr>
      </p:pic>
      <p:pic>
        <p:nvPicPr>
          <p:cNvPr id="64" name="図 63"/>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8930654"/>
            <a:ext cx="90000" cy="90000"/>
          </a:xfrm>
          <a:prstGeom prst="rect">
            <a:avLst/>
          </a:prstGeom>
        </p:spPr>
      </p:pic>
      <p:pic>
        <p:nvPicPr>
          <p:cNvPr id="65" name="図 64"/>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9099231"/>
            <a:ext cx="90000" cy="90000"/>
          </a:xfrm>
          <a:prstGeom prst="rect">
            <a:avLst/>
          </a:prstGeom>
        </p:spPr>
      </p:pic>
      <p:pic>
        <p:nvPicPr>
          <p:cNvPr id="66" name="図 65"/>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6060992" y="4199175"/>
            <a:ext cx="90000" cy="90000"/>
          </a:xfrm>
          <a:prstGeom prst="rect">
            <a:avLst/>
          </a:prstGeom>
        </p:spPr>
      </p:pic>
      <p:pic>
        <p:nvPicPr>
          <p:cNvPr id="67" name="図 66"/>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5723060" y="6226637"/>
            <a:ext cx="90000" cy="90000"/>
          </a:xfrm>
          <a:prstGeom prst="rect">
            <a:avLst/>
          </a:prstGeom>
        </p:spPr>
      </p:pic>
      <p:pic>
        <p:nvPicPr>
          <p:cNvPr id="68" name="図 67"/>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5723060" y="6394079"/>
            <a:ext cx="90000" cy="90000"/>
          </a:xfrm>
          <a:prstGeom prst="rect">
            <a:avLst/>
          </a:prstGeom>
        </p:spPr>
      </p:pic>
      <p:pic>
        <p:nvPicPr>
          <p:cNvPr id="69" name="図 68"/>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5723060" y="6561521"/>
            <a:ext cx="90000" cy="90000"/>
          </a:xfrm>
          <a:prstGeom prst="rect">
            <a:avLst/>
          </a:prstGeom>
        </p:spPr>
      </p:pic>
      <p:pic>
        <p:nvPicPr>
          <p:cNvPr id="70" name="図 69"/>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5518310" y="7241753"/>
            <a:ext cx="90000" cy="90000"/>
          </a:xfrm>
          <a:prstGeom prst="rect">
            <a:avLst/>
          </a:prstGeom>
        </p:spPr>
      </p:pic>
      <p:pic>
        <p:nvPicPr>
          <p:cNvPr id="71" name="図 70"/>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5746916" y="7580613"/>
            <a:ext cx="90000" cy="90000"/>
          </a:xfrm>
          <a:prstGeom prst="rect">
            <a:avLst/>
          </a:prstGeom>
        </p:spPr>
      </p:pic>
      <p:pic>
        <p:nvPicPr>
          <p:cNvPr id="72" name="図 71"/>
          <p:cNvPicPr>
            <a:picLocks noChangeAspect="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5276996" y="3177896"/>
            <a:ext cx="90000" cy="90000"/>
          </a:xfrm>
          <a:prstGeom prst="rect">
            <a:avLst/>
          </a:prstGeom>
        </p:spPr>
      </p:pic>
      <p:pic>
        <p:nvPicPr>
          <p:cNvPr id="73" name="図 72"/>
          <p:cNvPicPr>
            <a:picLocks noChangeAspect="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458551" y="3515825"/>
            <a:ext cx="90000" cy="90000"/>
          </a:xfrm>
          <a:prstGeom prst="rect">
            <a:avLst/>
          </a:prstGeom>
        </p:spPr>
      </p:pic>
      <p:pic>
        <p:nvPicPr>
          <p:cNvPr id="13" name="図 12" descr="QR コード&#10;&#10;自動的に生成された説明">
            <a:extLst>
              <a:ext uri="{FF2B5EF4-FFF2-40B4-BE49-F238E27FC236}">
                <a16:creationId xmlns:a16="http://schemas.microsoft.com/office/drawing/2014/main" id="{5E860626-168F-7943-B3EE-EBDEBCD58C8A}"/>
              </a:ext>
            </a:extLst>
          </p:cNvPr>
          <p:cNvPicPr>
            <a:picLocks noChangeAspect="1"/>
          </p:cNvPicPr>
          <p:nvPr/>
        </p:nvPicPr>
        <p:blipFill>
          <a:blip r:embed="rId8" cstate="hqprint">
            <a:extLst>
              <a:ext uri="{28A0092B-C50C-407E-A947-70E740481C1C}">
                <a14:useLocalDpi xmlns:a14="http://schemas.microsoft.com/office/drawing/2010/main"/>
              </a:ext>
            </a:extLst>
          </a:blip>
          <a:stretch>
            <a:fillRect/>
          </a:stretch>
        </p:blipFill>
        <p:spPr>
          <a:xfrm>
            <a:off x="432680" y="9272263"/>
            <a:ext cx="1166526" cy="1166526"/>
          </a:xfrm>
          <a:prstGeom prst="rect">
            <a:avLst/>
          </a:prstGeom>
          <a:solidFill>
            <a:schemeClr val="bg1"/>
          </a:solidFill>
        </p:spPr>
      </p:pic>
      <p:pic>
        <p:nvPicPr>
          <p:cNvPr id="9" name="図 8">
            <a:extLst>
              <a:ext uri="{FF2B5EF4-FFF2-40B4-BE49-F238E27FC236}">
                <a16:creationId xmlns:a16="http://schemas.microsoft.com/office/drawing/2014/main" id="{B00E29BE-4B40-ECA8-E57B-4CAB7E1DDA8C}"/>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p:blipFill>
        <p:spPr>
          <a:xfrm>
            <a:off x="6732997" y="9831359"/>
            <a:ext cx="509534" cy="509534"/>
          </a:xfrm>
          <a:prstGeom prst="rect">
            <a:avLst/>
          </a:prstGeom>
        </p:spPr>
      </p:pic>
    </p:spTree>
    <p:extLst>
      <p:ext uri="{BB962C8B-B14F-4D97-AF65-F5344CB8AC3E}">
        <p14:creationId xmlns:p14="http://schemas.microsoft.com/office/powerpoint/2010/main" val="201250598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fontAlgn="ctr">
          <a:defRPr sz="1050" baseline="30000"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B8F1FD076724D43815BBD680CDAC007" ma:contentTypeVersion="13" ma:contentTypeDescription="新しいドキュメントを作成します。" ma:contentTypeScope="" ma:versionID="b00df0f0545a5280ff931bb2e0ce9c64">
  <xsd:schema xmlns:xsd="http://www.w3.org/2001/XMLSchema" xmlns:xs="http://www.w3.org/2001/XMLSchema" xmlns:p="http://schemas.microsoft.com/office/2006/metadata/properties" xmlns:ns2="82f6d2a8-1184-4310-aa4b-356649b02758" xmlns:ns3="7f1e29f5-1aa2-4ed7-a4c5-0f459278da93" targetNamespace="http://schemas.microsoft.com/office/2006/metadata/properties" ma:root="true" ma:fieldsID="dcd51f1964587668d8a4103ac1d755ad" ns2:_="" ns3:_="">
    <xsd:import namespace="82f6d2a8-1184-4310-aa4b-356649b02758"/>
    <xsd:import namespace="7f1e29f5-1aa2-4ed7-a4c5-0f459278da9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f6d2a8-1184-4310-aa4b-356649b027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f1e29f5-1aa2-4ed7-a4c5-0f459278da9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464a6b6-4d2b-4317-9e16-3ba16f111bd0}" ma:internalName="TaxCatchAll" ma:showField="CatchAllData" ma:web="7f1e29f5-1aa2-4ed7-a4c5-0f459278da93">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8E6521D-3BC2-491B-97E1-AA4F5EC081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f6d2a8-1184-4310-aa4b-356649b02758"/>
    <ds:schemaRef ds:uri="7f1e29f5-1aa2-4ed7-a4c5-0f459278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97205CB-7E41-4EB1-9682-4FAD8402DF8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875</TotalTime>
  <Words>2238</Words>
  <Application>Microsoft Office PowerPoint</Application>
  <PresentationFormat>ユーザー設定</PresentationFormat>
  <Paragraphs>247</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ＤＦ特太ゴシック体</vt:lpstr>
      <vt:lpstr>HG丸ｺﾞｼｯｸM-PRO</vt:lpstr>
      <vt:lpstr>MS Office Symbol Bold</vt:lpstr>
      <vt:lpstr>ＭＳ Ｐゴシック</vt:lpstr>
      <vt:lpstr>ＭＳ ゴシック</vt:lpstr>
      <vt:lpstr>游ゴシック</vt:lpstr>
      <vt:lpstr>Arial</vt:lpstr>
      <vt:lpstr>Calibri</vt:lpstr>
      <vt:lpstr>Office テーマ</vt:lpstr>
      <vt:lpstr>旧優生保護法による  優生手術などを受けた方へ</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Owner</dc:creator>
  <cp:lastModifiedBy>一般社団法人全国特定施設事業者協議会</cp:lastModifiedBy>
  <cp:revision>96</cp:revision>
  <cp:lastPrinted>2024-04-04T04:52:08Z</cp:lastPrinted>
  <dcterms:created xsi:type="dcterms:W3CDTF">2022-10-11T09:57:38Z</dcterms:created>
  <dcterms:modified xsi:type="dcterms:W3CDTF">2024-04-12T00:54:45Z</dcterms:modified>
</cp:coreProperties>
</file>