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4" r:id="rId4"/>
    <p:sldId id="281" r:id="rId5"/>
    <p:sldId id="293" r:id="rId6"/>
    <p:sldId id="286" r:id="rId7"/>
    <p:sldId id="294" r:id="rId8"/>
    <p:sldId id="284" r:id="rId9"/>
    <p:sldId id="295" r:id="rId10"/>
    <p:sldId id="265" r:id="rId11"/>
    <p:sldId id="296" r:id="rId12"/>
    <p:sldId id="292" r:id="rId13"/>
    <p:sldId id="271" r:id="rId14"/>
    <p:sldId id="272" r:id="rId15"/>
    <p:sldId id="273" r:id="rId16"/>
    <p:sldId id="274" r:id="rId17"/>
    <p:sldId id="275" r:id="rId18"/>
    <p:sldId id="277" r:id="rId19"/>
    <p:sldId id="287" r:id="rId20"/>
    <p:sldId id="288" r:id="rId21"/>
    <p:sldId id="289"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p:cViewPr>
        <p:scale>
          <a:sx n="43" d="100"/>
          <a:sy n="43" d="100"/>
        </p:scale>
        <p:origin x="-1902" y="-54"/>
      </p:cViewPr>
      <p:guideLst>
        <p:guide orient="horz" pos="2160"/>
        <p:guide pos="2880"/>
      </p:guideLst>
    </p:cSldViewPr>
  </p:slideViewPr>
  <p:outlineViewPr>
    <p:cViewPr>
      <p:scale>
        <a:sx n="33" d="100"/>
        <a:sy n="33" d="100"/>
      </p:scale>
      <p:origin x="60" y="82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46D995B-488F-4463-AED6-283133DFA6EE}" type="datetimeFigureOut">
              <a:rPr kumimoji="1" lang="ja-JP" altLang="en-US" smtClean="0"/>
              <a:pPr/>
              <a:t>2017/9/6</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21567254-9FC2-4846-84A6-449CC4B503BC}" type="slidenum">
              <a:rPr kumimoji="1" lang="ja-JP" altLang="en-US" smtClean="0"/>
              <a:pPr/>
              <a:t>‹#›</a:t>
            </a:fld>
            <a:endParaRPr kumimoji="1" lang="ja-JP" altLang="en-US"/>
          </a:p>
        </p:txBody>
      </p:sp>
    </p:spTree>
    <p:extLst>
      <p:ext uri="{BB962C8B-B14F-4D97-AF65-F5344CB8AC3E}">
        <p14:creationId xmlns:p14="http://schemas.microsoft.com/office/powerpoint/2010/main" val="1019119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1567254-9FC2-4846-84A6-449CC4B503BC}"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695405-BE47-4C42-A329-AA87559E9553}" type="slidenum">
              <a:rPr kumimoji="1" lang="ja-JP" altLang="en-US" smtClean="0"/>
              <a:pPr/>
              <a:t>19</a:t>
            </a:fld>
            <a:endParaRPr kumimoji="1" lang="ja-JP" altLang="en-US"/>
          </a:p>
        </p:txBody>
      </p:sp>
    </p:spTree>
    <p:extLst>
      <p:ext uri="{BB962C8B-B14F-4D97-AF65-F5344CB8AC3E}">
        <p14:creationId xmlns:p14="http://schemas.microsoft.com/office/powerpoint/2010/main" val="358363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E695405-BE47-4C42-A329-AA87559E9553}" type="slidenum">
              <a:rPr kumimoji="1" lang="ja-JP" altLang="en-US" smtClean="0"/>
              <a:pPr/>
              <a:t>20</a:t>
            </a:fld>
            <a:endParaRPr kumimoji="1" lang="ja-JP" altLang="en-US"/>
          </a:p>
        </p:txBody>
      </p:sp>
    </p:spTree>
    <p:extLst>
      <p:ext uri="{BB962C8B-B14F-4D97-AF65-F5344CB8AC3E}">
        <p14:creationId xmlns:p14="http://schemas.microsoft.com/office/powerpoint/2010/main" val="264795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rmAutofit/>
          </a:bodyPr>
          <a:lstStyle>
            <a:lvl1pPr>
              <a:defRPr sz="3600">
                <a:latin typeface="Meiryo UI" pitchFamily="50" charset="-128"/>
                <a:ea typeface="Meiryo UI" pitchFamily="50" charset="-128"/>
                <a:cs typeface="Meiryo UI" pitchFamily="50" charset="-128"/>
              </a:defRPr>
            </a:lvl1p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latin typeface="Meiryo UI" pitchFamily="50" charset="-128"/>
                <a:ea typeface="Meiryo UI" pitchFamily="50" charset="-128"/>
                <a:cs typeface="Meiryo UI"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590CF4F-E128-4C5C-89ED-B10E134A3015}" type="datetime1">
              <a:rPr kumimoji="1" lang="ja-JP" altLang="en-US" smtClean="0"/>
              <a:pPr/>
              <a:t>2017/9/6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360000"/>
          </a:xfrm>
        </p:spPr>
        <p:txBody>
          <a:bodyPr>
            <a:noAutofit/>
          </a:bodyPr>
          <a:lstStyle>
            <a:lvl1pPr>
              <a:defRPr sz="2400">
                <a:latin typeface="Meiryo UI" pitchFamily="50" charset="-128"/>
                <a:ea typeface="Meiryo UI" pitchFamily="50" charset="-128"/>
                <a:cs typeface="Meiryo UI" pitchFamily="50" charset="-128"/>
              </a:defRPr>
            </a:lvl1pPr>
          </a:lstStyle>
          <a:p>
            <a:r>
              <a:rPr kumimoji="1" lang="ja-JP" altLang="en-US" dirty="0"/>
              <a:t>マスタ タイトルの書式設定</a:t>
            </a:r>
          </a:p>
        </p:txBody>
      </p:sp>
      <p:sp>
        <p:nvSpPr>
          <p:cNvPr id="3" name="コンテンツ プレースホルダ 2"/>
          <p:cNvSpPr>
            <a:spLocks noGrp="1"/>
          </p:cNvSpPr>
          <p:nvPr>
            <p:ph idx="1"/>
          </p:nvPr>
        </p:nvSpPr>
        <p:spPr>
          <a:xfrm>
            <a:off x="251520" y="836712"/>
            <a:ext cx="8640960" cy="5616624"/>
          </a:xfrm>
        </p:spPr>
        <p:txBody>
          <a:bodyPr/>
          <a:lstStyle>
            <a:lvl1pPr>
              <a:buFont typeface="Wingdings" pitchFamily="2" charset="2"/>
              <a:buChar char="p"/>
              <a:defRPr sz="2400">
                <a:latin typeface="Meiryo UI" pitchFamily="50" charset="-128"/>
                <a:ea typeface="Meiryo UI" pitchFamily="50" charset="-128"/>
                <a:cs typeface="Meiryo UI" pitchFamily="50" charset="-128"/>
              </a:defRPr>
            </a:lvl1pPr>
            <a:lvl2pPr marL="540000" indent="-216000">
              <a:buFont typeface="Wingdings" pitchFamily="2" charset="2"/>
              <a:buChar char="l"/>
              <a:defRPr sz="2400">
                <a:latin typeface="Meiryo UI" pitchFamily="50" charset="-128"/>
                <a:ea typeface="Meiryo UI" pitchFamily="50" charset="-128"/>
                <a:cs typeface="Meiryo UI" pitchFamily="50" charset="-128"/>
              </a:defRPr>
            </a:lvl2pPr>
            <a:lvl3pPr marL="720000">
              <a:buFont typeface="Wingdings" pitchFamily="2" charset="2"/>
              <a:buChar char="Ø"/>
              <a:defRPr sz="2000">
                <a:latin typeface="Meiryo UI" pitchFamily="50" charset="-128"/>
                <a:ea typeface="Meiryo UI" pitchFamily="50" charset="-128"/>
                <a:cs typeface="Meiryo UI" pitchFamily="50" charset="-128"/>
              </a:defRPr>
            </a:lvl3pPr>
            <a:lvl4pPr marL="900000">
              <a:defRPr sz="1800">
                <a:latin typeface="Meiryo UI" pitchFamily="50" charset="-128"/>
                <a:ea typeface="Meiryo UI" pitchFamily="50" charset="-128"/>
                <a:cs typeface="Meiryo UI" pitchFamily="50" charset="-128"/>
              </a:defRPr>
            </a:lvl4pPr>
            <a:lvl5pPr marL="1080000">
              <a:defRPr sz="1600">
                <a:latin typeface="Meiryo UI" pitchFamily="50" charset="-128"/>
                <a:ea typeface="Meiryo UI" pitchFamily="50" charset="-128"/>
                <a:cs typeface="Meiryo UI" pitchFamily="50" charset="-128"/>
              </a:defRPr>
            </a:lvl5pPr>
          </a:lstStyle>
          <a:p>
            <a:pPr lvl="0"/>
            <a:r>
              <a:rPr kumimoji="1" lang="ja-JP" altLang="en-US" dirty="0"/>
              <a:t>マスタ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9F69C560-44C9-43CD-863F-5622B134A257}" type="datetime1">
              <a:rPr kumimoji="1" lang="ja-JP" altLang="en-US" smtClean="0"/>
              <a:pPr/>
              <a:t>2017/9/6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cxnSp>
        <p:nvCxnSpPr>
          <p:cNvPr id="8" name="直線コネクタ 7"/>
          <p:cNvCxnSpPr/>
          <p:nvPr userDrawn="1"/>
        </p:nvCxnSpPr>
        <p:spPr>
          <a:xfrm>
            <a:off x="0" y="5486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640960" cy="360000"/>
          </a:xfrm>
        </p:spPr>
        <p:txBody>
          <a:bodyPr>
            <a:noAutofit/>
          </a:bodyPr>
          <a:lstStyle>
            <a:lvl1pPr>
              <a:defRPr sz="2400">
                <a:latin typeface="Meiryo UI" pitchFamily="50" charset="-128"/>
                <a:ea typeface="Meiryo UI" pitchFamily="50" charset="-128"/>
                <a:cs typeface="Meiryo UI" pitchFamily="50" charset="-128"/>
              </a:defRPr>
            </a:lvl1pPr>
          </a:lstStyle>
          <a:p>
            <a:r>
              <a:rPr kumimoji="1" lang="ja-JP" altLang="en-US" dirty="0"/>
              <a:t>マスタ タイトルの書式設定</a:t>
            </a:r>
          </a:p>
        </p:txBody>
      </p:sp>
      <p:sp>
        <p:nvSpPr>
          <p:cNvPr id="3" name="コンテンツ プレースホルダ 2"/>
          <p:cNvSpPr>
            <a:spLocks noGrp="1"/>
          </p:cNvSpPr>
          <p:nvPr>
            <p:ph idx="1"/>
          </p:nvPr>
        </p:nvSpPr>
        <p:spPr>
          <a:xfrm>
            <a:off x="251520" y="4437112"/>
            <a:ext cx="8640960" cy="2016224"/>
          </a:xfrm>
          <a:ln>
            <a:noFill/>
          </a:ln>
        </p:spPr>
        <p:txBody>
          <a:bodyPr/>
          <a:lstStyle>
            <a:lvl1pPr>
              <a:buFont typeface="Wingdings" pitchFamily="2" charset="2"/>
              <a:buChar char="n"/>
              <a:defRPr sz="1600">
                <a:latin typeface="Meiryo UI" pitchFamily="50" charset="-128"/>
                <a:ea typeface="Meiryo UI" pitchFamily="50" charset="-128"/>
                <a:cs typeface="Meiryo UI" pitchFamily="50" charset="-128"/>
              </a:defRPr>
            </a:lvl1pPr>
            <a:lvl2pPr marL="540000" indent="-216000">
              <a:buFont typeface="Wingdings" pitchFamily="2" charset="2"/>
              <a:buChar char="l"/>
              <a:defRPr sz="1600">
                <a:latin typeface="Meiryo UI" pitchFamily="50" charset="-128"/>
                <a:ea typeface="Meiryo UI" pitchFamily="50" charset="-128"/>
                <a:cs typeface="Meiryo UI" pitchFamily="50" charset="-128"/>
              </a:defRPr>
            </a:lvl2pPr>
            <a:lvl3pPr marL="720000">
              <a:buFont typeface="Wingdings" pitchFamily="2" charset="2"/>
              <a:buChar char="Ø"/>
              <a:defRPr sz="1400">
                <a:latin typeface="Meiryo UI" pitchFamily="50" charset="-128"/>
                <a:ea typeface="Meiryo UI" pitchFamily="50" charset="-128"/>
                <a:cs typeface="Meiryo UI" pitchFamily="50" charset="-128"/>
              </a:defRPr>
            </a:lvl3pPr>
            <a:lvl4pPr marL="900000">
              <a:defRPr sz="1400">
                <a:latin typeface="Meiryo UI" pitchFamily="50" charset="-128"/>
                <a:ea typeface="Meiryo UI" pitchFamily="50" charset="-128"/>
                <a:cs typeface="Meiryo UI" pitchFamily="50" charset="-128"/>
              </a:defRPr>
            </a:lvl4pPr>
            <a:lvl5pPr marL="1080000">
              <a:defRPr sz="1400">
                <a:latin typeface="Meiryo UI" pitchFamily="50" charset="-128"/>
                <a:ea typeface="Meiryo UI" pitchFamily="50" charset="-128"/>
                <a:cs typeface="Meiryo UI" pitchFamily="50" charset="-128"/>
              </a:defRPr>
            </a:lvl5pPr>
          </a:lstStyle>
          <a:p>
            <a:pPr lvl="0"/>
            <a:r>
              <a:rPr kumimoji="1" lang="ja-JP" altLang="en-US" dirty="0"/>
              <a:t>マスタ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10"/>
          </p:nvPr>
        </p:nvSpPr>
        <p:spPr/>
        <p:txBody>
          <a:bodyPr/>
          <a:lstStyle/>
          <a:p>
            <a:fld id="{EC7805B5-B8C2-4E0B-AD09-05C590269BAC}" type="datetime1">
              <a:rPr kumimoji="1" lang="ja-JP" altLang="en-US" smtClean="0"/>
              <a:pPr/>
              <a:t>2017/9/6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cxnSp>
        <p:nvCxnSpPr>
          <p:cNvPr id="8" name="直線コネクタ 7"/>
          <p:cNvCxnSpPr/>
          <p:nvPr userDrawn="1"/>
        </p:nvCxnSpPr>
        <p:spPr>
          <a:xfrm>
            <a:off x="0" y="5486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userDrawn="1"/>
        </p:nvSpPr>
        <p:spPr>
          <a:xfrm>
            <a:off x="251520" y="4149112"/>
            <a:ext cx="1080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Meiryo UI" pitchFamily="50" charset="-128"/>
                <a:ea typeface="Meiryo UI" pitchFamily="50" charset="-128"/>
                <a:cs typeface="Meiryo UI" pitchFamily="50" charset="-128"/>
              </a:rPr>
              <a:t>NG</a:t>
            </a:r>
            <a:r>
              <a:rPr kumimoji="1" lang="ja-JP" altLang="en-US" sz="1600" b="1" dirty="0">
                <a:latin typeface="Meiryo UI" pitchFamily="50" charset="-128"/>
                <a:ea typeface="Meiryo UI" pitchFamily="50" charset="-128"/>
                <a:cs typeface="Meiryo UI" pitchFamily="50" charset="-128"/>
              </a:rPr>
              <a:t>例</a:t>
            </a:r>
          </a:p>
        </p:txBody>
      </p:sp>
      <p:sp>
        <p:nvSpPr>
          <p:cNvPr id="11" name="正方形/長方形 10"/>
          <p:cNvSpPr/>
          <p:nvPr userDrawn="1"/>
        </p:nvSpPr>
        <p:spPr>
          <a:xfrm>
            <a:off x="251520" y="692696"/>
            <a:ext cx="1440160"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itchFamily="50" charset="-128"/>
                <a:ea typeface="Meiryo UI" pitchFamily="50" charset="-128"/>
                <a:cs typeface="Meiryo UI" pitchFamily="50" charset="-128"/>
              </a:rPr>
              <a:t>正しい運営</a:t>
            </a:r>
          </a:p>
        </p:txBody>
      </p:sp>
      <p:sp>
        <p:nvSpPr>
          <p:cNvPr id="12" name="コンテンツ プレースホルダ 2"/>
          <p:cNvSpPr>
            <a:spLocks noGrp="1"/>
          </p:cNvSpPr>
          <p:nvPr>
            <p:ph idx="13"/>
          </p:nvPr>
        </p:nvSpPr>
        <p:spPr>
          <a:xfrm>
            <a:off x="251520" y="1124744"/>
            <a:ext cx="8640960" cy="2880320"/>
          </a:xfrm>
          <a:ln>
            <a:solidFill>
              <a:srgbClr val="0070C0"/>
            </a:solidFill>
          </a:ln>
        </p:spPr>
        <p:txBody>
          <a:bodyPr/>
          <a:lstStyle>
            <a:lvl1pPr>
              <a:buFont typeface="Wingdings" pitchFamily="2" charset="2"/>
              <a:buChar char="p"/>
              <a:defRPr sz="1800">
                <a:latin typeface="Meiryo UI" pitchFamily="50" charset="-128"/>
                <a:ea typeface="Meiryo UI" pitchFamily="50" charset="-128"/>
                <a:cs typeface="Meiryo UI" pitchFamily="50" charset="-128"/>
              </a:defRPr>
            </a:lvl1pPr>
            <a:lvl2pPr marL="540000" indent="-216000">
              <a:buFont typeface="Wingdings" pitchFamily="2" charset="2"/>
              <a:buChar char="l"/>
              <a:defRPr sz="1600">
                <a:latin typeface="Meiryo UI" pitchFamily="50" charset="-128"/>
                <a:ea typeface="Meiryo UI" pitchFamily="50" charset="-128"/>
                <a:cs typeface="Meiryo UI" pitchFamily="50" charset="-128"/>
              </a:defRPr>
            </a:lvl2pPr>
            <a:lvl3pPr marL="720000">
              <a:buFont typeface="Wingdings" pitchFamily="2" charset="2"/>
              <a:buChar char="Ø"/>
              <a:defRPr sz="1400">
                <a:latin typeface="Meiryo UI" pitchFamily="50" charset="-128"/>
                <a:ea typeface="Meiryo UI" pitchFamily="50" charset="-128"/>
                <a:cs typeface="Meiryo UI" pitchFamily="50" charset="-128"/>
              </a:defRPr>
            </a:lvl3pPr>
            <a:lvl4pPr marL="900000">
              <a:defRPr sz="1400">
                <a:latin typeface="Meiryo UI" pitchFamily="50" charset="-128"/>
                <a:ea typeface="Meiryo UI" pitchFamily="50" charset="-128"/>
                <a:cs typeface="Meiryo UI" pitchFamily="50" charset="-128"/>
              </a:defRPr>
            </a:lvl4pPr>
            <a:lvl5pPr marL="1080000">
              <a:defRPr sz="1400">
                <a:latin typeface="Meiryo UI" pitchFamily="50" charset="-128"/>
                <a:ea typeface="Meiryo UI" pitchFamily="50" charset="-128"/>
                <a:cs typeface="Meiryo UI" pitchFamily="50" charset="-128"/>
              </a:defRPr>
            </a:lvl5pPr>
          </a:lstStyle>
          <a:p>
            <a:pPr lvl="0"/>
            <a:r>
              <a:rPr kumimoji="1" lang="ja-JP" altLang="en-US" dirty="0"/>
              <a:t>マスタ テキストの書式設定</a:t>
            </a:r>
          </a:p>
          <a:p>
            <a:pPr lvl="1"/>
            <a:r>
              <a:rPr kumimoji="1" lang="ja-JP" altLang="en-US" dirty="0"/>
              <a:t> 第 </a:t>
            </a:r>
            <a:r>
              <a:rPr kumimoji="1" lang="en-US" altLang="ja-JP" dirty="0"/>
              <a:t>2 </a:t>
            </a:r>
            <a:r>
              <a:rPr kumimoji="1" lang="ja-JP" altLang="en-US" dirty="0"/>
              <a:t>レベル</a:t>
            </a:r>
          </a:p>
          <a:p>
            <a:pPr lvl="2"/>
            <a:r>
              <a:rPr kumimoji="1" lang="ja-JP" altLang="en-US" dirty="0"/>
              <a:t> 第 </a:t>
            </a:r>
            <a:r>
              <a:rPr kumimoji="1" lang="en-US" altLang="ja-JP" dirty="0"/>
              <a:t>3 </a:t>
            </a:r>
            <a:r>
              <a:rPr kumimoji="1" lang="ja-JP" altLang="en-US" dirty="0"/>
              <a:t>レベル</a:t>
            </a:r>
          </a:p>
          <a:p>
            <a:pPr lvl="3"/>
            <a:r>
              <a:rPr kumimoji="1" lang="ja-JP" altLang="en-US" dirty="0"/>
              <a:t> 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11F3B18-6D40-46B5-9226-268114DB7377}" type="datetime1">
              <a:rPr kumimoji="1" lang="ja-JP" altLang="en-US" smtClean="0"/>
              <a:pPr/>
              <a:t>2017/9/6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FA835A8-AB31-42E1-9905-B74D38EEFFE0}" type="datetime1">
              <a:rPr kumimoji="1" lang="ja-JP" altLang="en-US" smtClean="0"/>
              <a:pPr/>
              <a:t>2017/9/6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611262B-A37A-4D17-8503-F8FDB1A2BAA9}" type="datetime1">
              <a:rPr kumimoji="1" lang="ja-JP" altLang="en-US" smtClean="0"/>
              <a:pPr/>
              <a:t>2017/9/6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3B2B4E58-79EB-4503-8989-948D4209D016}" type="datetime1">
              <a:rPr kumimoji="1" lang="ja-JP" altLang="en-US" smtClean="0"/>
              <a:pPr/>
              <a:t>2017/9/6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BAAE3E-1B61-46AB-A747-34DD173F62EB}" type="datetime1">
              <a:rPr kumimoji="1" lang="ja-JP" altLang="en-US" smtClean="0"/>
              <a:pPr/>
              <a:t>2017/9/6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03248FD-A2E1-4E67-BF7B-16CD923C568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txBox="1">
            <a:spLocks/>
          </p:cNvSpPr>
          <p:nvPr userDrawn="1"/>
        </p:nvSpPr>
        <p:spPr bwMode="auto">
          <a:xfrm>
            <a:off x="0" y="0"/>
            <a:ext cx="423863" cy="333375"/>
          </a:xfrm>
          <a:prstGeom prst="rect">
            <a:avLst/>
          </a:prstGeom>
          <a:noFill/>
          <a:ln>
            <a:noFill/>
          </a:ln>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sz="2400">
              <a:solidFill>
                <a:schemeClr val="bg1"/>
              </a:solidFill>
              <a:latin typeface="Calibri" panose="020F0502020204030204" pitchFamily="34" charset="0"/>
            </a:endParaRPr>
          </a:p>
        </p:txBody>
      </p:sp>
      <p:cxnSp>
        <p:nvCxnSpPr>
          <p:cNvPr id="3" name="直線コネクタ 2"/>
          <p:cNvCxnSpPr/>
          <p:nvPr userDrawn="1"/>
        </p:nvCxnSpPr>
        <p:spPr>
          <a:xfrm>
            <a:off x="0" y="312738"/>
            <a:ext cx="9144000" cy="1587"/>
          </a:xfrm>
          <a:prstGeom prst="line">
            <a:avLst/>
          </a:prstGeom>
        </p:spPr>
        <p:style>
          <a:lnRef idx="1">
            <a:schemeClr val="dk1"/>
          </a:lnRef>
          <a:fillRef idx="0">
            <a:schemeClr val="dk1"/>
          </a:fillRef>
          <a:effectRef idx="0">
            <a:schemeClr val="dk1"/>
          </a:effectRef>
          <a:fontRef idx="minor">
            <a:schemeClr val="tx1"/>
          </a:fontRef>
        </p:style>
      </p:cxnSp>
      <p:sp>
        <p:nvSpPr>
          <p:cNvPr id="4" name="スライド番号プレースホルダ 5"/>
          <p:cNvSpPr>
            <a:spLocks noGrp="1"/>
          </p:cNvSpPr>
          <p:nvPr>
            <p:ph type="sldNum" sz="quarter" idx="10"/>
          </p:nvPr>
        </p:nvSpPr>
        <p:spPr/>
        <p:txBody>
          <a:bodyPr/>
          <a:lstStyle>
            <a:lvl1pPr>
              <a:defRPr smtClean="0"/>
            </a:lvl1pPr>
          </a:lstStyle>
          <a:p>
            <a:pPr>
              <a:defRPr/>
            </a:pPr>
            <a:fld id="{D59C72D3-4F1C-4E19-891B-2055B8FB3B73}" type="slidenum">
              <a:rPr lang="ja-JP" altLang="en-US"/>
              <a:pPr>
                <a:defRPr/>
              </a:pPr>
              <a:t>‹#›</a:t>
            </a:fld>
            <a:endParaRPr lang="ja-JP" altLang="en-US"/>
          </a:p>
        </p:txBody>
      </p:sp>
      <p:sp>
        <p:nvSpPr>
          <p:cNvPr id="5" name="フッター プレースホルダ 5"/>
          <p:cNvSpPr>
            <a:spLocks noGrp="1"/>
          </p:cNvSpPr>
          <p:nvPr>
            <p:ph type="ftr" sz="quarter" idx="11"/>
          </p:nvPr>
        </p:nvSpPr>
        <p:spPr/>
        <p:txBody>
          <a:bodyPr/>
          <a:lstStyle>
            <a:lvl1pPr>
              <a:defRPr sz="1050">
                <a:solidFill>
                  <a:schemeClr val="tx1"/>
                </a:solidFill>
                <a:latin typeface="メイリオ" pitchFamily="50" charset="-128"/>
                <a:ea typeface="メイリオ" pitchFamily="50" charset="-128"/>
                <a:cs typeface="メイリオ" pitchFamily="50" charset="-128"/>
              </a:defRPr>
            </a:lvl1pPr>
          </a:lstStyle>
          <a:p>
            <a:pPr>
              <a:defRPr/>
            </a:pPr>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597352"/>
            <a:ext cx="2133600" cy="252000"/>
          </a:xfrm>
          <a:prstGeom prst="rect">
            <a:avLst/>
          </a:prstGeom>
        </p:spPr>
        <p:txBody>
          <a:bodyPr vert="horz" lIns="91440" tIns="45720" rIns="91440" bIns="45720" rtlCol="0" anchor="ctr"/>
          <a:lstStyle>
            <a:lvl1pPr algn="l">
              <a:defRPr sz="1200">
                <a:solidFill>
                  <a:schemeClr val="tx1">
                    <a:tint val="75000"/>
                  </a:schemeClr>
                </a:solidFill>
              </a:defRPr>
            </a:lvl1pPr>
          </a:lstStyle>
          <a:p>
            <a:fld id="{42BEDA72-CEC4-4381-A6E8-6FCCF514CCF1}" type="datetime1">
              <a:rPr kumimoji="1" lang="ja-JP" altLang="en-US" smtClean="0"/>
              <a:pPr/>
              <a:t>2017/9/6</a:t>
            </a:fld>
            <a:endParaRPr kumimoji="1" lang="ja-JP" altLang="en-US"/>
          </a:p>
        </p:txBody>
      </p:sp>
      <p:sp>
        <p:nvSpPr>
          <p:cNvPr id="5" name="フッター プレースホルダ 4"/>
          <p:cNvSpPr>
            <a:spLocks noGrp="1"/>
          </p:cNvSpPr>
          <p:nvPr>
            <p:ph type="ftr" sz="quarter" idx="3"/>
          </p:nvPr>
        </p:nvSpPr>
        <p:spPr>
          <a:xfrm>
            <a:off x="3124200" y="6597352"/>
            <a:ext cx="2895600" cy="252000"/>
          </a:xfrm>
          <a:prstGeom prst="rect">
            <a:avLst/>
          </a:prstGeom>
        </p:spPr>
        <p:txBody>
          <a:bodyPr vert="horz" lIns="91440" tIns="45720" rIns="91440" bIns="45720" rtlCol="0" anchor="ctr"/>
          <a:lstStyle>
            <a:lvl1pPr algn="ctr">
              <a:defRPr sz="1100">
                <a:solidFill>
                  <a:schemeClr val="tx1">
                    <a:tint val="75000"/>
                  </a:schemeClr>
                </a:solidFill>
                <a:latin typeface="Meiryo UI" pitchFamily="50" charset="-128"/>
                <a:ea typeface="Meiryo UI" pitchFamily="50" charset="-128"/>
                <a:cs typeface="Meiryo UI" pitchFamily="50" charset="-128"/>
              </a:defRPr>
            </a:lvl1pPr>
          </a:lstStyle>
          <a:p>
            <a:endParaRPr lang="ja-JP" altLang="en-US" dirty="0"/>
          </a:p>
        </p:txBody>
      </p:sp>
      <p:sp>
        <p:nvSpPr>
          <p:cNvPr id="6" name="スライド番号プレースホルダ 5"/>
          <p:cNvSpPr>
            <a:spLocks noGrp="1"/>
          </p:cNvSpPr>
          <p:nvPr>
            <p:ph type="sldNum" sz="quarter" idx="4"/>
          </p:nvPr>
        </p:nvSpPr>
        <p:spPr>
          <a:xfrm>
            <a:off x="7020272" y="6525384"/>
            <a:ext cx="2133600" cy="360000"/>
          </a:xfrm>
          <a:prstGeom prst="rect">
            <a:avLst/>
          </a:prstGeom>
        </p:spPr>
        <p:txBody>
          <a:bodyPr vert="horz" lIns="91440" tIns="45720" rIns="91440" bIns="45720" rtlCol="0" anchor="ctr"/>
          <a:lstStyle>
            <a:lvl1pPr algn="r">
              <a:defRPr sz="1600">
                <a:solidFill>
                  <a:schemeClr val="tx1">
                    <a:tint val="75000"/>
                  </a:schemeClr>
                </a:solidFill>
                <a:latin typeface="Meiryo UI" pitchFamily="50" charset="-128"/>
                <a:ea typeface="Meiryo UI" pitchFamily="50" charset="-128"/>
                <a:cs typeface="Meiryo UI" pitchFamily="50" charset="-128"/>
              </a:defRPr>
            </a:lvl1pPr>
          </a:lstStyle>
          <a:p>
            <a:fld id="{803248FD-A2E1-4E67-BF7B-16CD923C5685}"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0070C0"/>
          </a:solidFill>
        </p:spPr>
        <p:txBody>
          <a:bodyPr>
            <a:normAutofit/>
          </a:bodyPr>
          <a:lstStyle/>
          <a:p>
            <a:r>
              <a:rPr kumimoji="1" lang="ja-JP" altLang="en-US" sz="3200" b="1" dirty="0">
                <a:solidFill>
                  <a:schemeClr val="bg1"/>
                </a:solidFill>
              </a:rPr>
              <a:t>高齢者向け住まい事業者の</a:t>
            </a:r>
            <a:r>
              <a:rPr kumimoji="1" lang="en-US" altLang="ja-JP" sz="3200" b="1" dirty="0">
                <a:solidFill>
                  <a:schemeClr val="bg1"/>
                </a:solidFill>
              </a:rPr>
              <a:t/>
            </a:r>
            <a:br>
              <a:rPr kumimoji="1" lang="en-US" altLang="ja-JP" sz="3200" b="1" dirty="0">
                <a:solidFill>
                  <a:schemeClr val="bg1"/>
                </a:solidFill>
              </a:rPr>
            </a:br>
            <a:r>
              <a:rPr lang="ja-JP" altLang="en-US" sz="3200" b="1" dirty="0">
                <a:solidFill>
                  <a:schemeClr val="bg1"/>
                </a:solidFill>
              </a:rPr>
              <a:t>外付けサービスの適正な活用</a:t>
            </a:r>
            <a:r>
              <a:rPr lang="ja-JP" altLang="en-US" sz="3200" b="1" dirty="0" smtClean="0">
                <a:solidFill>
                  <a:schemeClr val="bg1"/>
                </a:solidFill>
              </a:rPr>
              <a:t>チェックリスト</a:t>
            </a:r>
            <a:endParaRPr kumimoji="1" lang="ja-JP" altLang="en-US" sz="3200" b="1" dirty="0">
              <a:solidFill>
                <a:schemeClr val="bg1"/>
              </a:solidFill>
            </a:endParaRPr>
          </a:p>
        </p:txBody>
      </p:sp>
      <p:sp>
        <p:nvSpPr>
          <p:cNvPr id="3" name="サブタイトル 2"/>
          <p:cNvSpPr>
            <a:spLocks noGrp="1"/>
          </p:cNvSpPr>
          <p:nvPr>
            <p:ph type="subTitle" idx="1"/>
          </p:nvPr>
        </p:nvSpPr>
        <p:spPr>
          <a:xfrm>
            <a:off x="1371600" y="4149080"/>
            <a:ext cx="6400800" cy="2016224"/>
          </a:xfrm>
        </p:spPr>
        <p:txBody>
          <a:bodyPr>
            <a:noAutofit/>
          </a:bodyPr>
          <a:lstStyle/>
          <a:p>
            <a:pPr latinLnBrk="1"/>
            <a:r>
              <a:rPr lang="en-US" altLang="ja-JP" sz="2000" dirty="0">
                <a:solidFill>
                  <a:schemeClr val="tx1"/>
                </a:solidFill>
              </a:rPr>
              <a:t>2017</a:t>
            </a:r>
            <a:r>
              <a:rPr lang="ja-JP" altLang="en-US" sz="2000" dirty="0">
                <a:solidFill>
                  <a:schemeClr val="tx1"/>
                </a:solidFill>
              </a:rPr>
              <a:t>年</a:t>
            </a:r>
            <a:r>
              <a:rPr lang="en-US" altLang="ja-JP" sz="2000" dirty="0">
                <a:solidFill>
                  <a:schemeClr val="tx1"/>
                </a:solidFill>
              </a:rPr>
              <a:t>8</a:t>
            </a:r>
            <a:r>
              <a:rPr lang="ja-JP" altLang="en-US" sz="2000" dirty="0" smtClean="0">
                <a:solidFill>
                  <a:schemeClr val="tx1"/>
                </a:solidFill>
              </a:rPr>
              <a:t>月</a:t>
            </a:r>
            <a:r>
              <a:rPr lang="en-US" altLang="ja-JP" sz="2000" dirty="0" smtClean="0">
                <a:solidFill>
                  <a:schemeClr val="tx1"/>
                </a:solidFill>
              </a:rPr>
              <a:t>22</a:t>
            </a:r>
            <a:r>
              <a:rPr lang="ja-JP" altLang="en-US" sz="2000" dirty="0" smtClean="0">
                <a:solidFill>
                  <a:schemeClr val="tx1"/>
                </a:solidFill>
              </a:rPr>
              <a:t>日</a:t>
            </a:r>
            <a:endParaRPr lang="en-US" altLang="ja-JP" sz="2000" dirty="0">
              <a:solidFill>
                <a:schemeClr val="tx1"/>
              </a:solidFill>
            </a:endParaRPr>
          </a:p>
          <a:p>
            <a:pPr latinLnBrk="1"/>
            <a:r>
              <a:rPr lang="ja-JP" altLang="ja-JP" sz="2000" dirty="0">
                <a:solidFill>
                  <a:schemeClr val="tx1"/>
                </a:solidFill>
              </a:rPr>
              <a:t>高齢者住まい事業者団体連合会　　　</a:t>
            </a:r>
          </a:p>
          <a:p>
            <a:r>
              <a:rPr lang="ja-JP" altLang="ja-JP" sz="1400" dirty="0">
                <a:solidFill>
                  <a:schemeClr val="tx1"/>
                </a:solidFill>
              </a:rPr>
              <a:t>公益社団法人全国有料老人ホーム協会</a:t>
            </a:r>
          </a:p>
          <a:p>
            <a:r>
              <a:rPr lang="ja-JP" altLang="ja-JP" sz="1400" dirty="0">
                <a:solidFill>
                  <a:schemeClr val="tx1"/>
                </a:solidFill>
              </a:rPr>
              <a:t>一般社団法人</a:t>
            </a:r>
            <a:r>
              <a:rPr lang="ja-JP" altLang="en-US" sz="1400" dirty="0">
                <a:solidFill>
                  <a:schemeClr val="tx1"/>
                </a:solidFill>
              </a:rPr>
              <a:t>全国介護付きホーム協会</a:t>
            </a:r>
            <a:endParaRPr lang="ja-JP" altLang="ja-JP" sz="1400" dirty="0">
              <a:solidFill>
                <a:schemeClr val="tx1"/>
              </a:solidFill>
            </a:endParaRPr>
          </a:p>
          <a:p>
            <a:r>
              <a:rPr lang="ja-JP" altLang="ja-JP" sz="1400" dirty="0">
                <a:solidFill>
                  <a:schemeClr val="tx1"/>
                </a:solidFill>
              </a:rPr>
              <a:t>一般財団法人サービス付き高齢者向け住宅協会</a:t>
            </a:r>
          </a:p>
          <a:p>
            <a:r>
              <a:rPr lang="ja-JP" altLang="ja-JP" sz="1400" dirty="0">
                <a:solidFill>
                  <a:schemeClr val="tx1"/>
                </a:solidFill>
              </a:rPr>
              <a:t>一般社団法人高齢者住宅推進機構</a:t>
            </a:r>
          </a:p>
          <a:p>
            <a:endParaRPr kumimoji="1" lang="ja-JP" altLang="en-US" sz="2000" dirty="0">
              <a:solidFill>
                <a:schemeClr val="tx1"/>
              </a:solidFill>
            </a:endParaRPr>
          </a:p>
        </p:txBody>
      </p:sp>
      <p:sp>
        <p:nvSpPr>
          <p:cNvPr id="4" name="大かっこ 3"/>
          <p:cNvSpPr/>
          <p:nvPr/>
        </p:nvSpPr>
        <p:spPr>
          <a:xfrm>
            <a:off x="2699792" y="4869272"/>
            <a:ext cx="3744416" cy="1008000"/>
          </a:xfrm>
          <a:prstGeom prst="bracketPair">
            <a:avLst>
              <a:gd name="adj" fmla="val 88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スライド番号プレースホルダ 5"/>
          <p:cNvSpPr>
            <a:spLocks noGrp="1"/>
          </p:cNvSpPr>
          <p:nvPr>
            <p:ph type="sldNum" sz="quarter" idx="12"/>
          </p:nvPr>
        </p:nvSpPr>
        <p:spPr/>
        <p:txBody>
          <a:bodyPr/>
          <a:lstStyle/>
          <a:p>
            <a:fld id="{803248FD-A2E1-4E67-BF7B-16CD923C5685}" type="slidenum">
              <a:rPr kumimoji="1" lang="ja-JP" altLang="en-US" smtClean="0"/>
              <a:pPr/>
              <a:t>1</a:t>
            </a:fld>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（訪問介護②）訪問介護は一対一　別に高齢者向け住まい職員</a:t>
            </a:r>
            <a:endParaRPr kumimoji="1" lang="ja-JP" altLang="en-US" dirty="0"/>
          </a:p>
        </p:txBody>
      </p:sp>
      <p:sp>
        <p:nvSpPr>
          <p:cNvPr id="7" name="コンテンツ プレースホルダ 6"/>
          <p:cNvSpPr>
            <a:spLocks noGrp="1"/>
          </p:cNvSpPr>
          <p:nvPr>
            <p:ph idx="1"/>
          </p:nvPr>
        </p:nvSpPr>
        <p:spPr/>
        <p:txBody>
          <a:bodyPr>
            <a:normAutofit/>
          </a:bodyPr>
          <a:lstStyle/>
          <a:p>
            <a:pPr>
              <a:buFont typeface="Wingdings" pitchFamily="2" charset="2"/>
              <a:buChar char="n"/>
            </a:pPr>
            <a:r>
              <a:rPr kumimoji="1" lang="ja-JP" altLang="en-US" dirty="0"/>
              <a:t>その時間帯に勤務しているすべての職員が、１対１で「訪問介護」を提供していることになっているが、実際には他の入居者のケア・サポートも行っている。（</a:t>
            </a:r>
            <a:r>
              <a:rPr kumimoji="1" lang="ja-JP" altLang="en-US" u="sng" dirty="0"/>
              <a:t>居宅サービス等運営基準</a:t>
            </a:r>
            <a:r>
              <a:rPr kumimoji="1" lang="en-US" altLang="ja-JP" u="sng" dirty="0"/>
              <a:t>23</a:t>
            </a:r>
            <a:r>
              <a:rPr kumimoji="1" lang="ja-JP" altLang="en-US" u="sng" dirty="0"/>
              <a:t>条</a:t>
            </a:r>
            <a:r>
              <a:rPr kumimoji="1" lang="en-US" altLang="ja-JP" u="sng" dirty="0"/>
              <a:t>1</a:t>
            </a:r>
            <a:r>
              <a:rPr kumimoji="1" lang="ja-JP" altLang="en-US" u="sng" dirty="0"/>
              <a:t>号違反</a:t>
            </a:r>
            <a:r>
              <a:rPr kumimoji="1" lang="ja-JP" altLang="en-US" dirty="0"/>
              <a:t>）</a:t>
            </a:r>
            <a:endParaRPr kumimoji="1" lang="en-US" altLang="ja-JP" dirty="0"/>
          </a:p>
          <a:p>
            <a:pPr marL="720000" lvl="1" indent="-288000"/>
            <a:r>
              <a:rPr lang="ja-JP" altLang="en-US" dirty="0"/>
              <a:t>例１）同じ時間帯に見守りが必要な入居者が</a:t>
            </a:r>
            <a:r>
              <a:rPr lang="en-US" altLang="ja-JP" dirty="0"/>
              <a:t>15</a:t>
            </a:r>
            <a:r>
              <a:rPr lang="ja-JP" altLang="en-US" dirty="0"/>
              <a:t>人昼食をとっている。</a:t>
            </a:r>
            <a:r>
              <a:rPr lang="en-US" altLang="ja-JP" dirty="0"/>
              <a:t>4</a:t>
            </a:r>
            <a:r>
              <a:rPr lang="ja-JP" altLang="en-US" dirty="0"/>
              <a:t>人のスタッフがいるが、</a:t>
            </a:r>
            <a:r>
              <a:rPr lang="en-US" altLang="ja-JP" dirty="0"/>
              <a:t>4</a:t>
            </a:r>
            <a:r>
              <a:rPr lang="ja-JP" altLang="en-US" dirty="0"/>
              <a:t>人とも介護保険の訪問介護を用いて</a:t>
            </a:r>
            <a:r>
              <a:rPr lang="en-US" altLang="ja-JP" dirty="0"/>
              <a:t>1</a:t>
            </a:r>
            <a:r>
              <a:rPr lang="ja-JP" altLang="en-US" dirty="0"/>
              <a:t>対</a:t>
            </a:r>
            <a:r>
              <a:rPr lang="en-US" altLang="ja-JP" dirty="0"/>
              <a:t>1</a:t>
            </a:r>
            <a:r>
              <a:rPr lang="ja-JP" altLang="en-US" dirty="0"/>
              <a:t>で食事介助をしていることになっているが、実際には、他の</a:t>
            </a:r>
            <a:r>
              <a:rPr lang="en-US" altLang="ja-JP" dirty="0"/>
              <a:t>11</a:t>
            </a:r>
            <a:r>
              <a:rPr lang="ja-JP" altLang="en-US" dirty="0"/>
              <a:t>人のサポートも行っている。</a:t>
            </a:r>
            <a:endParaRPr lang="en-US" altLang="ja-JP" dirty="0"/>
          </a:p>
          <a:p>
            <a:pPr marL="720000" lvl="1" indent="-288000"/>
            <a:r>
              <a:rPr lang="ja-JP" altLang="en-US" dirty="0"/>
              <a:t>例２）夜間は、</a:t>
            </a:r>
            <a:r>
              <a:rPr lang="en-US" altLang="ja-JP" dirty="0"/>
              <a:t>1</a:t>
            </a:r>
            <a:r>
              <a:rPr lang="ja-JP" altLang="en-US" dirty="0"/>
              <a:t>フロアに職員が</a:t>
            </a:r>
            <a:r>
              <a:rPr lang="en-US" altLang="ja-JP" dirty="0"/>
              <a:t>1</a:t>
            </a:r>
            <a:r>
              <a:rPr lang="ja-JP" altLang="en-US" dirty="0"/>
              <a:t>名しかいないが、その職員が訪問介護に入っている。他の入居者がナースコールで呼んだ時には、訪問介護サービスを提供中でもナースコールに対応している。</a:t>
            </a:r>
            <a:endParaRPr lang="en-US" altLang="ja-JP" dirty="0"/>
          </a:p>
        </p:txBody>
      </p:sp>
      <p:sp>
        <p:nvSpPr>
          <p:cNvPr id="8" name="コンテンツ プレースホルダ 7"/>
          <p:cNvSpPr>
            <a:spLocks noGrp="1"/>
          </p:cNvSpPr>
          <p:nvPr>
            <p:ph idx="13"/>
          </p:nvPr>
        </p:nvSpPr>
        <p:spPr/>
        <p:txBody>
          <a:bodyPr/>
          <a:lstStyle/>
          <a:p>
            <a:r>
              <a:rPr lang="ja-JP" altLang="en-US" dirty="0"/>
              <a:t>訪問介護は、ケアプラン・訪問介護計画に基づき、開始時間から終了時間まで当該入居者に一対一でサービス提供する。その他の入居者の状況に影響されてはならない。</a:t>
            </a:r>
            <a:endParaRPr lang="en-US" altLang="ja-JP" dirty="0"/>
          </a:p>
          <a:p>
            <a:r>
              <a:rPr lang="ja-JP" altLang="en-US" dirty="0"/>
              <a:t>高齢者向け住まいとして約束しているサービスを実施するため、一対一</a:t>
            </a:r>
            <a:r>
              <a:rPr kumimoji="1" lang="ja-JP" altLang="en-US" dirty="0"/>
              <a:t>の「訪問介護サービス」を提供している職員以外に、フリーになっている職員を確保する。</a:t>
            </a:r>
            <a:endParaRPr kumimoji="1" lang="en-US" altLang="ja-JP" dirty="0"/>
          </a:p>
          <a:p>
            <a:r>
              <a:rPr lang="ja-JP" altLang="en-US" dirty="0"/>
              <a:t>なお、サービス付き高齢者向け住宅は、高齢者住まい法令上も、毎日概ね</a:t>
            </a:r>
            <a:r>
              <a:rPr lang="en-US" altLang="ja-JP" dirty="0"/>
              <a:t>9</a:t>
            </a:r>
            <a:r>
              <a:rPr lang="ja-JP" altLang="en-US" dirty="0"/>
              <a:t>時から</a:t>
            </a:r>
            <a:r>
              <a:rPr lang="en-US" altLang="ja-JP" dirty="0"/>
              <a:t>17</a:t>
            </a:r>
            <a:r>
              <a:rPr lang="ja-JP" altLang="en-US" dirty="0"/>
              <a:t>時まで「状況把握・生活相談」を担当する職員を</a:t>
            </a:r>
            <a:r>
              <a:rPr lang="en-US" altLang="ja-JP" dirty="0"/>
              <a:t>1</a:t>
            </a:r>
            <a:r>
              <a:rPr lang="ja-JP" altLang="en-US" dirty="0"/>
              <a:t>名以上配置しなければならない</a:t>
            </a:r>
            <a:r>
              <a:rPr kumimoji="1" lang="ja-JP" altLang="en-US" dirty="0"/>
              <a:t>。</a:t>
            </a:r>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10</a:t>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（訪問介護③）入居者の状態像にあった、入居者ごとのケアプラン</a:t>
            </a:r>
            <a:endParaRPr kumimoji="1" lang="ja-JP" altLang="en-US" dirty="0"/>
          </a:p>
        </p:txBody>
      </p:sp>
      <p:sp>
        <p:nvSpPr>
          <p:cNvPr id="7" name="コンテンツ プレースホルダ 6"/>
          <p:cNvSpPr>
            <a:spLocks noGrp="1"/>
          </p:cNvSpPr>
          <p:nvPr>
            <p:ph idx="1"/>
          </p:nvPr>
        </p:nvSpPr>
        <p:spPr/>
        <p:txBody>
          <a:bodyPr>
            <a:normAutofit lnSpcReduction="10000"/>
          </a:bodyPr>
          <a:lstStyle/>
          <a:p>
            <a:r>
              <a:rPr lang="ja-JP" altLang="en-US" dirty="0"/>
              <a:t>アセスメントの結果に基づかず、</a:t>
            </a:r>
            <a:r>
              <a:rPr kumimoji="1" lang="ja-JP" altLang="en-US" dirty="0"/>
              <a:t>要介護度に応じて、一律のケアプランが策定されている。その結果として</a:t>
            </a:r>
            <a:r>
              <a:rPr kumimoji="1" lang="ja-JP" altLang="en-US" dirty="0" smtClean="0"/>
              <a:t>、自立支援の観点が不足する、できることは利用者自らが行うといった前提に反した不要</a:t>
            </a:r>
            <a:r>
              <a:rPr kumimoji="1" lang="ja-JP" altLang="en-US" dirty="0"/>
              <a:t>なサービスが行われているが</a:t>
            </a:r>
            <a:r>
              <a:rPr kumimoji="1" lang="ja-JP" altLang="en-US" dirty="0" smtClean="0"/>
              <a:t>、ケアプランの見直しがなされて</a:t>
            </a:r>
            <a:r>
              <a:rPr kumimoji="1" lang="ja-JP" altLang="en-US" dirty="0"/>
              <a:t>いない。</a:t>
            </a:r>
            <a:r>
              <a:rPr lang="ja-JP" altLang="en-US" dirty="0"/>
              <a:t> </a:t>
            </a:r>
            <a:r>
              <a:rPr lang="ja-JP" altLang="en-US" dirty="0" smtClean="0"/>
              <a:t>　　　　　　　　　　　　　　　　　　　　　　　　　　　　　　　　　（</a:t>
            </a:r>
            <a:r>
              <a:rPr lang="ja-JP" altLang="en-US" u="sng" dirty="0"/>
              <a:t>居宅介護支援等運営基準</a:t>
            </a:r>
            <a:r>
              <a:rPr lang="en-US" altLang="ja-JP" u="sng" dirty="0"/>
              <a:t>1</a:t>
            </a:r>
            <a:r>
              <a:rPr lang="ja-JP" altLang="en-US" u="sng" dirty="0"/>
              <a:t>条の</a:t>
            </a:r>
            <a:r>
              <a:rPr lang="en-US" altLang="ja-JP" u="sng" dirty="0"/>
              <a:t>2_2</a:t>
            </a:r>
            <a:r>
              <a:rPr lang="ja-JP" altLang="en-US" u="sng" dirty="0"/>
              <a:t>項、</a:t>
            </a:r>
            <a:r>
              <a:rPr lang="en-US" altLang="ja-JP" u="sng" dirty="0"/>
              <a:t>3</a:t>
            </a:r>
            <a:r>
              <a:rPr lang="ja-JP" altLang="en-US" u="sng" dirty="0"/>
              <a:t>項、</a:t>
            </a:r>
            <a:r>
              <a:rPr lang="en-US" altLang="ja-JP" u="sng" dirty="0"/>
              <a:t>13</a:t>
            </a:r>
            <a:r>
              <a:rPr lang="ja-JP" altLang="en-US" u="sng" dirty="0"/>
              <a:t>条違反</a:t>
            </a:r>
            <a:r>
              <a:rPr lang="ja-JP" altLang="en-US" dirty="0"/>
              <a:t>）</a:t>
            </a:r>
            <a:endParaRPr lang="en-US" altLang="ja-JP" dirty="0"/>
          </a:p>
          <a:p>
            <a:pPr lvl="1"/>
            <a:r>
              <a:rPr lang="ja-JP" altLang="en-US" dirty="0"/>
              <a:t>例えば、要介護１の入居者に、一律、起床介助（モーニングケア）を行っている</a:t>
            </a:r>
            <a:r>
              <a:rPr lang="ja-JP" altLang="en-US" dirty="0" smtClean="0"/>
              <a:t>。認知症等で日課が理解できず、その</a:t>
            </a:r>
            <a:r>
              <a:rPr lang="ja-JP" altLang="en-US" dirty="0"/>
              <a:t>サービスを必要とする入居者もいる一方で、入居者によっては</a:t>
            </a:r>
            <a:r>
              <a:rPr lang="ja-JP" altLang="en-US" dirty="0" smtClean="0"/>
              <a:t>、更衣・洗面・整容等は自立しており、訪問</a:t>
            </a:r>
            <a:r>
              <a:rPr lang="ja-JP" altLang="en-US" dirty="0"/>
              <a:t>介護員は何もすることが</a:t>
            </a:r>
            <a:r>
              <a:rPr lang="ja-JP" altLang="en-US" dirty="0" smtClean="0"/>
              <a:t>ないといった、必要性のないサービスが評価もされないまま継続している状態。</a:t>
            </a:r>
            <a:endParaRPr lang="en-US" altLang="ja-JP" dirty="0"/>
          </a:p>
        </p:txBody>
      </p:sp>
      <p:sp>
        <p:nvSpPr>
          <p:cNvPr id="8" name="コンテンツ プレースホルダ 7"/>
          <p:cNvSpPr>
            <a:spLocks noGrp="1"/>
          </p:cNvSpPr>
          <p:nvPr>
            <p:ph idx="13"/>
          </p:nvPr>
        </p:nvSpPr>
        <p:spPr/>
        <p:txBody>
          <a:bodyPr>
            <a:normAutofit/>
          </a:bodyPr>
          <a:lstStyle/>
          <a:p>
            <a:r>
              <a:rPr lang="ja-JP" altLang="en-US" dirty="0"/>
              <a:t>入居者が自立した日常生活を営むために解決すべき課題</a:t>
            </a:r>
            <a:r>
              <a:rPr lang="ja-JP" altLang="en-US" dirty="0" smtClean="0"/>
              <a:t>を抽出し、</a:t>
            </a:r>
            <a:r>
              <a:rPr lang="ja-JP" altLang="en-US" dirty="0"/>
              <a:t>自立支援の</a:t>
            </a:r>
            <a:r>
              <a:rPr lang="ja-JP" altLang="en-US" dirty="0" smtClean="0"/>
              <a:t>観点も踏まえたケアプランを作成する。</a:t>
            </a:r>
            <a:endParaRPr lang="en-US" altLang="ja-JP" dirty="0"/>
          </a:p>
          <a:p>
            <a:r>
              <a:rPr lang="ja-JP" altLang="en-US" dirty="0"/>
              <a:t>高齢者向け住まいに入居後すぐは、居住環境の変化（リロケーションダメージ）に伴い事故が生じる可能性も多く、安心・安全のためにも、自宅暮らしと比較して手厚いケアプランを立てサービスを提供することは合理性がある。（自宅暮らしと異なり、毎日・早朝夜間に安定して訪問介護サービスを提供する体制も整っている。）</a:t>
            </a:r>
            <a:endParaRPr lang="en-US" altLang="ja-JP" dirty="0"/>
          </a:p>
          <a:p>
            <a:r>
              <a:rPr lang="ja-JP" altLang="en-US" dirty="0" smtClean="0"/>
              <a:t>ただし、再アセスメント</a:t>
            </a:r>
            <a:r>
              <a:rPr lang="ja-JP" altLang="en-US" dirty="0"/>
              <a:t>・</a:t>
            </a:r>
            <a:r>
              <a:rPr lang="ja-JP" altLang="en-US" dirty="0" smtClean="0"/>
              <a:t>モニタリング（評価）を適宜行い、初回のケアプランに位置づけたサービスに過不足があれば、ケアプランの見直しを行う。　　　　　　　　　　　　　　　　　　　（</a:t>
            </a:r>
            <a:r>
              <a:rPr lang="en-US" altLang="ja-JP" dirty="0" smtClean="0"/>
              <a:t>※</a:t>
            </a:r>
            <a:r>
              <a:rPr lang="ja-JP" altLang="en-US" dirty="0" smtClean="0"/>
              <a:t>当然、サービス担当者会議を含む一連の工程が必要になる）</a:t>
            </a:r>
            <a:endParaRPr lang="en-US" altLang="ja-JP" dirty="0"/>
          </a:p>
          <a:p>
            <a:pPr>
              <a:buNone/>
            </a:pPr>
            <a:endParaRPr kumimoji="1" lang="en-US" altLang="ja-JP"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11</a:t>
            </a:fld>
            <a:endParaRPr kumimoji="1"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（小規模</a:t>
            </a:r>
            <a:r>
              <a:rPr lang="ja-JP" altLang="en-US" dirty="0"/>
              <a:t>多機能・定期巡回型）自由な選択の確保</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住宅型有料老人ホームやサービス付き高齢者向け住宅と、併設の小規模多機能型居宅介護や定期巡回・随時対応型サービスが、セットであるような広告を行っている。 （</a:t>
            </a:r>
            <a:r>
              <a:rPr lang="ja-JP" altLang="en-US" u="sng" dirty="0"/>
              <a:t>有老指針</a:t>
            </a:r>
            <a:r>
              <a:rPr lang="en-US" altLang="ja-JP" u="sng" dirty="0"/>
              <a:t>8(7)</a:t>
            </a:r>
            <a:r>
              <a:rPr lang="ja-JP" altLang="en-US" u="sng" dirty="0"/>
              <a:t>ロ、高齢者居住安定確保基本方針五</a:t>
            </a:r>
            <a:r>
              <a:rPr lang="en-US" altLang="ja-JP" u="sng" dirty="0"/>
              <a:t>4</a:t>
            </a:r>
            <a:r>
              <a:rPr lang="ja-JP" altLang="en-US" u="sng" dirty="0" err="1"/>
              <a:t>、</a:t>
            </a:r>
            <a:r>
              <a:rPr lang="ja-JP" altLang="en-US" u="sng" dirty="0"/>
              <a:t>居宅介護支援等運営基準</a:t>
            </a:r>
            <a:r>
              <a:rPr lang="en-US" altLang="ja-JP" u="sng" dirty="0"/>
              <a:t>1</a:t>
            </a:r>
            <a:r>
              <a:rPr lang="ja-JP" altLang="en-US" u="sng" dirty="0"/>
              <a:t>条の</a:t>
            </a:r>
            <a:r>
              <a:rPr lang="en-US" altLang="ja-JP" u="sng" dirty="0"/>
              <a:t>2_2</a:t>
            </a:r>
            <a:r>
              <a:rPr lang="ja-JP" altLang="en-US" u="sng" dirty="0"/>
              <a:t>項、</a:t>
            </a:r>
            <a:r>
              <a:rPr lang="en-US" altLang="ja-JP" u="sng" dirty="0"/>
              <a:t>3</a:t>
            </a:r>
            <a:r>
              <a:rPr lang="ja-JP" altLang="en-US" u="sng" dirty="0"/>
              <a:t>項、</a:t>
            </a:r>
            <a:r>
              <a:rPr lang="en-US" altLang="ja-JP" u="sng" dirty="0"/>
              <a:t>4</a:t>
            </a:r>
            <a:r>
              <a:rPr lang="ja-JP" altLang="en-US" u="sng" dirty="0"/>
              <a:t>条</a:t>
            </a:r>
            <a:r>
              <a:rPr lang="en-US" altLang="ja-JP" u="sng" dirty="0"/>
              <a:t>2</a:t>
            </a:r>
            <a:r>
              <a:rPr lang="ja-JP" altLang="en-US" u="sng" dirty="0"/>
              <a:t>項違反</a:t>
            </a:r>
            <a:r>
              <a:rPr lang="ja-JP" altLang="en-US" dirty="0"/>
              <a:t>）</a:t>
            </a:r>
            <a:endParaRPr lang="en-US" altLang="ja-JP" dirty="0"/>
          </a:p>
          <a:p>
            <a:r>
              <a:rPr lang="ja-JP" altLang="en-US" dirty="0"/>
              <a:t>入居者の希望・選択に基づかず、一律、併設等の事業所による、小規模多機能型居宅介護や定期巡回・随時対応型サービスを利用させている。 （</a:t>
            </a:r>
            <a:r>
              <a:rPr lang="ja-JP" altLang="en-US" u="sng" dirty="0"/>
              <a:t>居宅介護支援等運営基準</a:t>
            </a:r>
            <a:r>
              <a:rPr lang="en-US" altLang="ja-JP" u="sng" dirty="0"/>
              <a:t>1</a:t>
            </a:r>
            <a:r>
              <a:rPr lang="ja-JP" altLang="en-US" u="sng" dirty="0"/>
              <a:t>条の</a:t>
            </a:r>
            <a:r>
              <a:rPr lang="en-US" altLang="ja-JP" u="sng" dirty="0"/>
              <a:t>2_2</a:t>
            </a:r>
            <a:r>
              <a:rPr lang="ja-JP" altLang="en-US" u="sng" dirty="0"/>
              <a:t>項、</a:t>
            </a:r>
            <a:r>
              <a:rPr lang="en-US" altLang="ja-JP" u="sng" dirty="0"/>
              <a:t>3</a:t>
            </a:r>
            <a:r>
              <a:rPr lang="ja-JP" altLang="en-US" u="sng" dirty="0"/>
              <a:t>項、</a:t>
            </a:r>
            <a:r>
              <a:rPr lang="en-US" altLang="ja-JP" u="sng" dirty="0"/>
              <a:t>4</a:t>
            </a:r>
            <a:r>
              <a:rPr lang="ja-JP" altLang="en-US" u="sng" dirty="0"/>
              <a:t>条</a:t>
            </a:r>
            <a:r>
              <a:rPr lang="en-US" altLang="ja-JP" u="sng" dirty="0"/>
              <a:t>2</a:t>
            </a:r>
            <a:r>
              <a:rPr lang="ja-JP" altLang="en-US" u="sng" dirty="0"/>
              <a:t>項違反</a:t>
            </a:r>
            <a:r>
              <a:rPr lang="ja-JP" altLang="en-US" dirty="0"/>
              <a:t>）</a:t>
            </a:r>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803248FD-A2E1-4E67-BF7B-16CD923C5685}" type="slidenum">
              <a:rPr kumimoji="1" lang="ja-JP" altLang="en-US" smtClean="0"/>
              <a:pPr/>
              <a:t>12</a:t>
            </a:fld>
            <a:endParaRPr kumimoji="1" lang="ja-JP" altLang="en-US"/>
          </a:p>
        </p:txBody>
      </p:sp>
      <p:sp>
        <p:nvSpPr>
          <p:cNvPr id="5" name="コンテンツ プレースホルダー 4"/>
          <p:cNvSpPr>
            <a:spLocks noGrp="1"/>
          </p:cNvSpPr>
          <p:nvPr>
            <p:ph idx="13"/>
          </p:nvPr>
        </p:nvSpPr>
        <p:spPr/>
        <p:txBody>
          <a:bodyPr>
            <a:normAutofit/>
          </a:bodyPr>
          <a:lstStyle/>
          <a:p>
            <a:r>
              <a:rPr lang="ja-JP" altLang="en-US" sz="1900" dirty="0"/>
              <a:t>小規模多機能型居宅介護や定期巡回・随時対応型サービスは、どのようなサービスを受けられるか、サービスの特性を</a:t>
            </a:r>
            <a:r>
              <a:rPr lang="ja-JP" altLang="en-US" sz="1900" dirty="0" smtClean="0"/>
              <a:t>踏まえた特徴</a:t>
            </a:r>
            <a:r>
              <a:rPr lang="ja-JP" altLang="en-US" sz="1900" dirty="0"/>
              <a:t>と、その費用をきちんと説明した上で、入居者にサービスを選択していただく。</a:t>
            </a:r>
            <a:endParaRPr lang="en-US" altLang="ja-JP" sz="1900" dirty="0"/>
          </a:p>
          <a:p>
            <a:pPr lvl="1">
              <a:buFont typeface="Wingdings" panose="05000000000000000000" pitchFamily="2" charset="2"/>
              <a:buChar char="u"/>
            </a:pPr>
            <a:r>
              <a:rPr lang="ja-JP" altLang="en-US" sz="1500" dirty="0" smtClean="0"/>
              <a:t>小規模</a:t>
            </a:r>
            <a:r>
              <a:rPr lang="ja-JP" altLang="en-US" sz="1500" dirty="0"/>
              <a:t>多機能型居宅介護を利用すると、居宅介護支援のほか、訪問介護、通所介護、短期入所生活介護などの</a:t>
            </a:r>
            <a:r>
              <a:rPr lang="ja-JP" altLang="en-US" sz="1500" dirty="0" smtClean="0"/>
              <a:t>サービスが併用できない。</a:t>
            </a:r>
            <a:endParaRPr lang="en-US" altLang="ja-JP" sz="1500" dirty="0"/>
          </a:p>
          <a:p>
            <a:pPr lvl="1">
              <a:buFont typeface="Wingdings" panose="05000000000000000000" pitchFamily="2" charset="2"/>
              <a:buChar char="u"/>
            </a:pPr>
            <a:r>
              <a:rPr lang="ja-JP" altLang="en-US" sz="1500" dirty="0"/>
              <a:t>定期巡回・随時対応型サービスを利用すると、訪問介護、訪問看護</a:t>
            </a:r>
            <a:r>
              <a:rPr lang="ja-JP" altLang="en-US" sz="1500" dirty="0" smtClean="0"/>
              <a:t>などのサービスが併用できない。</a:t>
            </a:r>
            <a:endParaRPr lang="en-US" altLang="ja-JP" sz="1500" dirty="0" smtClean="0"/>
          </a:p>
          <a:p>
            <a:endParaRPr kumimoji="1" lang="ja-JP" altLang="en-US" dirty="0"/>
          </a:p>
        </p:txBody>
      </p:sp>
    </p:spTree>
    <p:extLst>
      <p:ext uri="{BB962C8B-B14F-4D97-AF65-F5344CB8AC3E}">
        <p14:creationId xmlns:p14="http://schemas.microsoft.com/office/powerpoint/2010/main" val="2670350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D59C72D3-4F1C-4E19-891B-2055B8FB3B73}" type="slidenum">
              <a:rPr lang="ja-JP" altLang="en-US" smtClean="0"/>
              <a:pPr>
                <a:defRPr/>
              </a:pPr>
              <a:t>13</a:t>
            </a:fld>
            <a:endParaRPr lang="ja-JP" altLang="en-US"/>
          </a:p>
        </p:txBody>
      </p:sp>
      <p:sp>
        <p:nvSpPr>
          <p:cNvPr id="3" name="テキスト ボックス 2"/>
          <p:cNvSpPr txBox="1"/>
          <p:nvPr/>
        </p:nvSpPr>
        <p:spPr>
          <a:xfrm>
            <a:off x="3491880" y="-16351"/>
            <a:ext cx="5713424" cy="276999"/>
          </a:xfrm>
          <a:prstGeom prst="rect">
            <a:avLst/>
          </a:prstGeom>
          <a:noFill/>
        </p:spPr>
        <p:txBody>
          <a:bodyPr wrap="none" rtlCol="0">
            <a:spAutoFit/>
          </a:bodyPr>
          <a:lstStyle/>
          <a:p>
            <a:r>
              <a:rPr kumimoji="1" lang="en-US" altLang="ja-JP" sz="1200" dirty="0">
                <a:latin typeface="Meiryo UI" pitchFamily="50" charset="-128"/>
                <a:ea typeface="Meiryo UI" pitchFamily="50" charset="-128"/>
                <a:cs typeface="Meiryo UI" pitchFamily="50" charset="-128"/>
              </a:rPr>
              <a:t>2017</a:t>
            </a:r>
            <a:r>
              <a:rPr kumimoji="1"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3</a:t>
            </a:r>
            <a:r>
              <a:rPr kumimoji="1" lang="ja-JP" altLang="en-US" sz="1200" dirty="0">
                <a:latin typeface="Meiryo UI" pitchFamily="50" charset="-128"/>
                <a:ea typeface="Meiryo UI" pitchFamily="50" charset="-128"/>
                <a:cs typeface="Meiryo UI" pitchFamily="50" charset="-128"/>
              </a:rPr>
              <a:t>月</a:t>
            </a:r>
            <a:r>
              <a:rPr kumimoji="1" lang="en-US" altLang="ja-JP" sz="1200" dirty="0">
                <a:latin typeface="Meiryo UI" pitchFamily="50" charset="-128"/>
                <a:ea typeface="Meiryo UI" pitchFamily="50" charset="-128"/>
                <a:cs typeface="Meiryo UI" pitchFamily="50" charset="-128"/>
              </a:rPr>
              <a:t>10</a:t>
            </a:r>
            <a:r>
              <a:rPr kumimoji="1" lang="ja-JP" altLang="en-US" sz="1200" dirty="0">
                <a:latin typeface="Meiryo UI" pitchFamily="50" charset="-128"/>
                <a:ea typeface="Meiryo UI" pitchFamily="50" charset="-128"/>
                <a:cs typeface="Meiryo UI" pitchFamily="50" charset="-128"/>
              </a:rPr>
              <a:t>日</a:t>
            </a:r>
            <a:r>
              <a:rPr lang="ja-JP" altLang="en-US" sz="1200" dirty="0">
                <a:latin typeface="Meiryo UI" pitchFamily="50" charset="-128"/>
                <a:ea typeface="Meiryo UI" pitchFamily="50" charset="-128"/>
                <a:cs typeface="Meiryo UI" pitchFamily="50" charset="-128"/>
              </a:rPr>
              <a:t>全国介護保険・高齢者保健福祉担当課長会議　老健局振興課資料</a:t>
            </a:r>
            <a:endParaRPr kumimoji="1" lang="ja-JP" altLang="en-US" sz="1200" dirty="0">
              <a:latin typeface="Meiryo UI" pitchFamily="50" charset="-128"/>
              <a:ea typeface="Meiryo UI" pitchFamily="50" charset="-128"/>
              <a:cs typeface="Meiryo UI" pitchFamily="50" charset="-128"/>
            </a:endParaRPr>
          </a:p>
        </p:txBody>
      </p:sp>
      <p:pic>
        <p:nvPicPr>
          <p:cNvPr id="2052" name="Picture 4"/>
          <p:cNvPicPr>
            <a:picLocks noChangeAspect="1" noChangeArrowheads="1"/>
          </p:cNvPicPr>
          <p:nvPr/>
        </p:nvPicPr>
        <p:blipFill>
          <a:blip r:embed="rId2" cstate="email"/>
          <a:srcRect/>
          <a:stretch>
            <a:fillRect/>
          </a:stretch>
        </p:blipFill>
        <p:spPr bwMode="auto">
          <a:xfrm>
            <a:off x="304800" y="452438"/>
            <a:ext cx="8534400" cy="5953125"/>
          </a:xfrm>
          <a:prstGeom prst="rect">
            <a:avLst/>
          </a:prstGeom>
          <a:noFill/>
          <a:ln w="9525">
            <a:noFill/>
            <a:miter lim="800000"/>
            <a:headEnd/>
            <a:tailEnd/>
          </a:ln>
        </p:spPr>
      </p:pic>
      <p:sp>
        <p:nvSpPr>
          <p:cNvPr id="5" name="正方形/長方形 4"/>
          <p:cNvSpPr/>
          <p:nvPr/>
        </p:nvSpPr>
        <p:spPr>
          <a:xfrm>
            <a:off x="-19050" y="0"/>
            <a:ext cx="916305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ja-JP" dirty="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以下、参考資料</a:t>
            </a:r>
            <a:r>
              <a:rPr lang="en-US" altLang="ja-JP" dirty="0">
                <a:solidFill>
                  <a:schemeClr val="tx1"/>
                </a:solidFill>
                <a:latin typeface="Meiryo UI" pitchFamily="50" charset="-128"/>
                <a:ea typeface="Meiryo UI" pitchFamily="50" charset="-128"/>
                <a:cs typeface="Meiryo UI" pitchFamily="50"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D59C72D3-4F1C-4E19-891B-2055B8FB3B73}" type="slidenum">
              <a:rPr lang="ja-JP" altLang="en-US" smtClean="0"/>
              <a:pPr>
                <a:defRPr/>
              </a:pPr>
              <a:t>14</a:t>
            </a:fld>
            <a:endParaRPr lang="ja-JP" altLang="en-US"/>
          </a:p>
        </p:txBody>
      </p:sp>
      <p:pic>
        <p:nvPicPr>
          <p:cNvPr id="3074" name="Picture 2"/>
          <p:cNvPicPr>
            <a:picLocks noChangeAspect="1" noChangeArrowheads="1"/>
          </p:cNvPicPr>
          <p:nvPr/>
        </p:nvPicPr>
        <p:blipFill>
          <a:blip r:embed="rId2" cstate="email"/>
          <a:srcRect/>
          <a:stretch>
            <a:fillRect/>
          </a:stretch>
        </p:blipFill>
        <p:spPr bwMode="auto">
          <a:xfrm>
            <a:off x="338138" y="376238"/>
            <a:ext cx="8467725" cy="6105525"/>
          </a:xfrm>
          <a:prstGeom prst="rect">
            <a:avLst/>
          </a:prstGeom>
          <a:noFill/>
          <a:ln w="9525">
            <a:noFill/>
            <a:miter lim="800000"/>
            <a:headEnd/>
            <a:tailEnd/>
          </a:ln>
        </p:spPr>
      </p:pic>
      <p:sp>
        <p:nvSpPr>
          <p:cNvPr id="4" name="テキスト ボックス 3"/>
          <p:cNvSpPr txBox="1"/>
          <p:nvPr/>
        </p:nvSpPr>
        <p:spPr>
          <a:xfrm>
            <a:off x="3491880" y="-16351"/>
            <a:ext cx="5713424" cy="276999"/>
          </a:xfrm>
          <a:prstGeom prst="rect">
            <a:avLst/>
          </a:prstGeom>
          <a:noFill/>
        </p:spPr>
        <p:txBody>
          <a:bodyPr wrap="none" rtlCol="0">
            <a:spAutoFit/>
          </a:bodyPr>
          <a:lstStyle/>
          <a:p>
            <a:r>
              <a:rPr kumimoji="1" lang="en-US" altLang="ja-JP" sz="1200" dirty="0">
                <a:latin typeface="Meiryo UI" pitchFamily="50" charset="-128"/>
                <a:ea typeface="Meiryo UI" pitchFamily="50" charset="-128"/>
                <a:cs typeface="Meiryo UI" pitchFamily="50" charset="-128"/>
              </a:rPr>
              <a:t>2017</a:t>
            </a:r>
            <a:r>
              <a:rPr kumimoji="1"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3</a:t>
            </a:r>
            <a:r>
              <a:rPr kumimoji="1" lang="ja-JP" altLang="en-US" sz="1200" dirty="0">
                <a:latin typeface="Meiryo UI" pitchFamily="50" charset="-128"/>
                <a:ea typeface="Meiryo UI" pitchFamily="50" charset="-128"/>
                <a:cs typeface="Meiryo UI" pitchFamily="50" charset="-128"/>
              </a:rPr>
              <a:t>月</a:t>
            </a:r>
            <a:r>
              <a:rPr kumimoji="1" lang="en-US" altLang="ja-JP" sz="1200" dirty="0">
                <a:latin typeface="Meiryo UI" pitchFamily="50" charset="-128"/>
                <a:ea typeface="Meiryo UI" pitchFamily="50" charset="-128"/>
                <a:cs typeface="Meiryo UI" pitchFamily="50" charset="-128"/>
              </a:rPr>
              <a:t>10</a:t>
            </a:r>
            <a:r>
              <a:rPr kumimoji="1" lang="ja-JP" altLang="en-US" sz="1200" dirty="0">
                <a:latin typeface="Meiryo UI" pitchFamily="50" charset="-128"/>
                <a:ea typeface="Meiryo UI" pitchFamily="50" charset="-128"/>
                <a:cs typeface="Meiryo UI" pitchFamily="50" charset="-128"/>
              </a:rPr>
              <a:t>日</a:t>
            </a:r>
            <a:r>
              <a:rPr lang="ja-JP" altLang="en-US" sz="1200" dirty="0">
                <a:latin typeface="Meiryo UI" pitchFamily="50" charset="-128"/>
                <a:ea typeface="Meiryo UI" pitchFamily="50" charset="-128"/>
                <a:cs typeface="Meiryo UI" pitchFamily="50" charset="-128"/>
              </a:rPr>
              <a:t>全国介護保険・高齢者保健福祉担当課長会議　老健局振興課資料</a:t>
            </a:r>
            <a:endParaRPr kumimoji="1" lang="ja-JP" altLang="en-US" sz="1200" dirty="0">
              <a:latin typeface="Meiryo UI" pitchFamily="50" charset="-128"/>
              <a:ea typeface="Meiryo UI" pitchFamily="50" charset="-128"/>
              <a:cs typeface="Meiryo UI"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91880" y="-16351"/>
            <a:ext cx="5109091" cy="276999"/>
          </a:xfrm>
          <a:prstGeom prst="rect">
            <a:avLst/>
          </a:prstGeom>
          <a:noFill/>
        </p:spPr>
        <p:txBody>
          <a:bodyPr wrap="none" rtlCol="0">
            <a:spAutoFit/>
          </a:bodyPr>
          <a:lstStyle/>
          <a:p>
            <a:r>
              <a:rPr kumimoji="1" lang="en-US" altLang="ja-JP" sz="1200" dirty="0">
                <a:latin typeface="Meiryo UI" pitchFamily="50" charset="-128"/>
                <a:ea typeface="Meiryo UI" pitchFamily="50" charset="-128"/>
                <a:cs typeface="Meiryo UI" pitchFamily="50" charset="-128"/>
              </a:rPr>
              <a:t>2016</a:t>
            </a:r>
            <a:r>
              <a:rPr kumimoji="1" lang="ja-JP" altLang="en-US" sz="1200" dirty="0">
                <a:latin typeface="Meiryo UI" pitchFamily="50" charset="-128"/>
                <a:ea typeface="Meiryo UI" pitchFamily="50" charset="-128"/>
                <a:cs typeface="Meiryo UI" pitchFamily="50" charset="-128"/>
              </a:rPr>
              <a:t>年</a:t>
            </a:r>
            <a:r>
              <a:rPr kumimoji="1" lang="en-US" altLang="ja-JP" sz="1200" dirty="0">
                <a:latin typeface="Meiryo UI" pitchFamily="50" charset="-128"/>
                <a:ea typeface="Meiryo UI" pitchFamily="50" charset="-128"/>
                <a:cs typeface="Meiryo UI" pitchFamily="50" charset="-128"/>
              </a:rPr>
              <a:t>12</a:t>
            </a:r>
            <a:r>
              <a:rPr kumimoji="1"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16</a:t>
            </a:r>
            <a:r>
              <a:rPr kumimoji="1" lang="ja-JP" altLang="en-US" sz="1200" dirty="0">
                <a:latin typeface="Meiryo UI" pitchFamily="50" charset="-128"/>
                <a:ea typeface="Meiryo UI" pitchFamily="50" charset="-128"/>
                <a:cs typeface="Meiryo UI" pitchFamily="50" charset="-128"/>
              </a:rPr>
              <a:t>日大阪府高齢者保健福祉計画推進審議会専門部会報告書</a:t>
            </a:r>
          </a:p>
        </p:txBody>
      </p:sp>
      <p:pic>
        <p:nvPicPr>
          <p:cNvPr id="1030" name="Picture 6"/>
          <p:cNvPicPr>
            <a:picLocks noChangeAspect="1" noChangeArrowheads="1"/>
          </p:cNvPicPr>
          <p:nvPr/>
        </p:nvPicPr>
        <p:blipFill>
          <a:blip r:embed="rId2" cstate="email"/>
          <a:srcRect/>
          <a:stretch>
            <a:fillRect/>
          </a:stretch>
        </p:blipFill>
        <p:spPr bwMode="auto">
          <a:xfrm>
            <a:off x="72009" y="620688"/>
            <a:ext cx="4500563" cy="1851660"/>
          </a:xfrm>
          <a:prstGeom prst="rect">
            <a:avLst/>
          </a:prstGeom>
          <a:noFill/>
          <a:ln w="9525">
            <a:noFill/>
            <a:miter lim="800000"/>
            <a:headEnd/>
            <a:tailEnd/>
          </a:ln>
        </p:spPr>
      </p:pic>
      <p:pic>
        <p:nvPicPr>
          <p:cNvPr id="1033" name="Picture 9"/>
          <p:cNvPicPr>
            <a:picLocks noChangeAspect="1" noChangeArrowheads="1"/>
          </p:cNvPicPr>
          <p:nvPr/>
        </p:nvPicPr>
        <p:blipFill>
          <a:blip r:embed="rId3" cstate="email"/>
          <a:srcRect/>
          <a:stretch>
            <a:fillRect/>
          </a:stretch>
        </p:blipFill>
        <p:spPr bwMode="auto">
          <a:xfrm>
            <a:off x="145162" y="2420888"/>
            <a:ext cx="4354830" cy="4020503"/>
          </a:xfrm>
          <a:prstGeom prst="rect">
            <a:avLst/>
          </a:prstGeom>
          <a:noFill/>
          <a:ln w="9525">
            <a:noFill/>
            <a:miter lim="800000"/>
            <a:headEnd/>
            <a:tailEnd/>
          </a:ln>
        </p:spPr>
      </p:pic>
      <p:pic>
        <p:nvPicPr>
          <p:cNvPr id="1034" name="Picture 10"/>
          <p:cNvPicPr>
            <a:picLocks noChangeAspect="1" noChangeArrowheads="1"/>
          </p:cNvPicPr>
          <p:nvPr/>
        </p:nvPicPr>
        <p:blipFill>
          <a:blip r:embed="rId4" cstate="email"/>
          <a:srcRect/>
          <a:stretch>
            <a:fillRect/>
          </a:stretch>
        </p:blipFill>
        <p:spPr bwMode="auto">
          <a:xfrm>
            <a:off x="4644008" y="1657956"/>
            <a:ext cx="4363403" cy="2288858"/>
          </a:xfrm>
          <a:prstGeom prst="rect">
            <a:avLst/>
          </a:prstGeom>
          <a:noFill/>
          <a:ln w="9525">
            <a:noFill/>
            <a:miter lim="800000"/>
            <a:headEnd/>
            <a:tailEnd/>
          </a:ln>
        </p:spPr>
      </p:pic>
      <p:pic>
        <p:nvPicPr>
          <p:cNvPr id="1035" name="Picture 11"/>
          <p:cNvPicPr>
            <a:picLocks noChangeAspect="1" noChangeArrowheads="1"/>
          </p:cNvPicPr>
          <p:nvPr/>
        </p:nvPicPr>
        <p:blipFill>
          <a:blip r:embed="rId5" cstate="email"/>
          <a:srcRect/>
          <a:stretch>
            <a:fillRect/>
          </a:stretch>
        </p:blipFill>
        <p:spPr bwMode="auto">
          <a:xfrm>
            <a:off x="4644008" y="980728"/>
            <a:ext cx="4311968" cy="677228"/>
          </a:xfrm>
          <a:prstGeom prst="rect">
            <a:avLst/>
          </a:prstGeom>
          <a:noFill/>
          <a:ln w="9525">
            <a:noFill/>
            <a:miter lim="800000"/>
            <a:headEnd/>
            <a:tailEnd/>
          </a:ln>
        </p:spPr>
      </p:pic>
      <p:pic>
        <p:nvPicPr>
          <p:cNvPr id="1036" name="Picture 12"/>
          <p:cNvPicPr>
            <a:picLocks noChangeAspect="1" noChangeArrowheads="1"/>
          </p:cNvPicPr>
          <p:nvPr/>
        </p:nvPicPr>
        <p:blipFill>
          <a:blip r:embed="rId6" cstate="email"/>
          <a:srcRect/>
          <a:stretch>
            <a:fillRect/>
          </a:stretch>
        </p:blipFill>
        <p:spPr bwMode="auto">
          <a:xfrm>
            <a:off x="4644008" y="4810844"/>
            <a:ext cx="4380548" cy="1714500"/>
          </a:xfrm>
          <a:prstGeom prst="rect">
            <a:avLst/>
          </a:prstGeom>
          <a:noFill/>
          <a:ln w="9525">
            <a:noFill/>
            <a:miter lim="800000"/>
            <a:headEnd/>
            <a:tailEnd/>
          </a:ln>
        </p:spPr>
      </p:pic>
      <p:pic>
        <p:nvPicPr>
          <p:cNvPr id="1037" name="Picture 13"/>
          <p:cNvPicPr>
            <a:picLocks noChangeAspect="1" noChangeArrowheads="1"/>
          </p:cNvPicPr>
          <p:nvPr/>
        </p:nvPicPr>
        <p:blipFill>
          <a:blip r:embed="rId7" cstate="email"/>
          <a:srcRect/>
          <a:stretch>
            <a:fillRect/>
          </a:stretch>
        </p:blipFill>
        <p:spPr bwMode="auto">
          <a:xfrm>
            <a:off x="4644008" y="4150761"/>
            <a:ext cx="4354830" cy="660083"/>
          </a:xfrm>
          <a:prstGeom prst="rect">
            <a:avLst/>
          </a:prstGeom>
          <a:noFill/>
          <a:ln w="9525">
            <a:noFill/>
            <a:miter lim="800000"/>
            <a:headEnd/>
            <a:tailEnd/>
          </a:ln>
        </p:spPr>
      </p:pic>
      <p:pic>
        <p:nvPicPr>
          <p:cNvPr id="1038" name="Picture 14"/>
          <p:cNvPicPr>
            <a:picLocks noChangeAspect="1" noChangeArrowheads="1"/>
          </p:cNvPicPr>
          <p:nvPr/>
        </p:nvPicPr>
        <p:blipFill>
          <a:blip r:embed="rId8" cstate="email"/>
          <a:srcRect/>
          <a:stretch>
            <a:fillRect/>
          </a:stretch>
        </p:blipFill>
        <p:spPr bwMode="auto">
          <a:xfrm>
            <a:off x="118542" y="404664"/>
            <a:ext cx="781050" cy="209550"/>
          </a:xfrm>
          <a:prstGeom prst="rect">
            <a:avLst/>
          </a:prstGeom>
          <a:noFill/>
          <a:ln w="9525">
            <a:noFill/>
            <a:miter lim="800000"/>
            <a:headEnd/>
            <a:tailEnd/>
          </a:ln>
        </p:spPr>
      </p:pic>
      <p:cxnSp>
        <p:nvCxnSpPr>
          <p:cNvPr id="17" name="直線コネクタ 16"/>
          <p:cNvCxnSpPr/>
          <p:nvPr/>
        </p:nvCxnSpPr>
        <p:spPr>
          <a:xfrm>
            <a:off x="4644008" y="4005064"/>
            <a:ext cx="4392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572000" y="476672"/>
            <a:ext cx="0" cy="6120680"/>
          </a:xfrm>
          <a:prstGeom prst="line">
            <a:avLst/>
          </a:prstGeom>
        </p:spPr>
        <p:style>
          <a:lnRef idx="1">
            <a:schemeClr val="accent1"/>
          </a:lnRef>
          <a:fillRef idx="0">
            <a:schemeClr val="accent1"/>
          </a:fillRef>
          <a:effectRef idx="0">
            <a:schemeClr val="accent1"/>
          </a:effectRef>
          <a:fontRef idx="minor">
            <a:schemeClr val="tx1"/>
          </a:fontRef>
        </p:style>
      </p:cxnSp>
      <p:sp>
        <p:nvSpPr>
          <p:cNvPr id="12" name="スライド番号プレースホルダ 11"/>
          <p:cNvSpPr>
            <a:spLocks noGrp="1"/>
          </p:cNvSpPr>
          <p:nvPr>
            <p:ph type="sldNum" sz="quarter" idx="10"/>
          </p:nvPr>
        </p:nvSpPr>
        <p:spPr/>
        <p:txBody>
          <a:bodyPr/>
          <a:lstStyle/>
          <a:p>
            <a:pPr>
              <a:defRPr/>
            </a:pPr>
            <a:fld id="{D59C72D3-4F1C-4E19-891B-2055B8FB3B73}" type="slidenum">
              <a:rPr lang="ja-JP" altLang="en-US" smtClean="0"/>
              <a:pPr>
                <a:defRPr/>
              </a:pPr>
              <a:t>15</a:t>
            </a:fld>
            <a:endParaRPr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91880" y="-16351"/>
            <a:ext cx="5109091" cy="276999"/>
          </a:xfrm>
          <a:prstGeom prst="rect">
            <a:avLst/>
          </a:prstGeom>
          <a:noFill/>
        </p:spPr>
        <p:txBody>
          <a:bodyPr wrap="none" rtlCol="0">
            <a:spAutoFit/>
          </a:bodyPr>
          <a:lstStyle/>
          <a:p>
            <a:r>
              <a:rPr kumimoji="1" lang="en-US" altLang="ja-JP" sz="1200" dirty="0">
                <a:latin typeface="Meiryo UI" pitchFamily="50" charset="-128"/>
                <a:ea typeface="Meiryo UI" pitchFamily="50" charset="-128"/>
                <a:cs typeface="Meiryo UI" pitchFamily="50" charset="-128"/>
              </a:rPr>
              <a:t>2016</a:t>
            </a:r>
            <a:r>
              <a:rPr kumimoji="1" lang="ja-JP" altLang="en-US" sz="1200" dirty="0">
                <a:latin typeface="Meiryo UI" pitchFamily="50" charset="-128"/>
                <a:ea typeface="Meiryo UI" pitchFamily="50" charset="-128"/>
                <a:cs typeface="Meiryo UI" pitchFamily="50" charset="-128"/>
              </a:rPr>
              <a:t>年</a:t>
            </a:r>
            <a:r>
              <a:rPr kumimoji="1" lang="en-US" altLang="ja-JP" sz="1200" dirty="0">
                <a:latin typeface="Meiryo UI" pitchFamily="50" charset="-128"/>
                <a:ea typeface="Meiryo UI" pitchFamily="50" charset="-128"/>
                <a:cs typeface="Meiryo UI" pitchFamily="50" charset="-128"/>
              </a:rPr>
              <a:t>12</a:t>
            </a:r>
            <a:r>
              <a:rPr kumimoji="1"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16</a:t>
            </a:r>
            <a:r>
              <a:rPr kumimoji="1" lang="ja-JP" altLang="en-US" sz="1200" dirty="0">
                <a:latin typeface="Meiryo UI" pitchFamily="50" charset="-128"/>
                <a:ea typeface="Meiryo UI" pitchFamily="50" charset="-128"/>
                <a:cs typeface="Meiryo UI" pitchFamily="50" charset="-128"/>
              </a:rPr>
              <a:t>日大阪府高齢者保健福祉計画推進審議会専門部会報告書</a:t>
            </a:r>
          </a:p>
        </p:txBody>
      </p:sp>
      <p:pic>
        <p:nvPicPr>
          <p:cNvPr id="2050" name="Picture 2"/>
          <p:cNvPicPr>
            <a:picLocks noChangeAspect="1" noChangeArrowheads="1"/>
          </p:cNvPicPr>
          <p:nvPr/>
        </p:nvPicPr>
        <p:blipFill>
          <a:blip r:embed="rId3" cstate="email"/>
          <a:srcRect/>
          <a:stretch>
            <a:fillRect/>
          </a:stretch>
        </p:blipFill>
        <p:spPr bwMode="auto">
          <a:xfrm>
            <a:off x="112588" y="404664"/>
            <a:ext cx="1828800" cy="209550"/>
          </a:xfrm>
          <a:prstGeom prst="rect">
            <a:avLst/>
          </a:prstGeom>
          <a:noFill/>
          <a:ln w="9525">
            <a:noFill/>
            <a:miter lim="800000"/>
            <a:headEnd/>
            <a:tailEnd/>
          </a:ln>
        </p:spPr>
      </p:pic>
      <p:pic>
        <p:nvPicPr>
          <p:cNvPr id="2051" name="Picture 3"/>
          <p:cNvPicPr>
            <a:picLocks noChangeAspect="1" noChangeArrowheads="1"/>
          </p:cNvPicPr>
          <p:nvPr/>
        </p:nvPicPr>
        <p:blipFill>
          <a:blip r:embed="rId4" cstate="email"/>
          <a:srcRect/>
          <a:stretch>
            <a:fillRect/>
          </a:stretch>
        </p:blipFill>
        <p:spPr bwMode="auto">
          <a:xfrm>
            <a:off x="98811" y="706388"/>
            <a:ext cx="4406265" cy="1714500"/>
          </a:xfrm>
          <a:prstGeom prst="rect">
            <a:avLst/>
          </a:prstGeom>
          <a:noFill/>
          <a:ln w="9525">
            <a:noFill/>
            <a:miter lim="800000"/>
            <a:headEnd/>
            <a:tailEnd/>
          </a:ln>
        </p:spPr>
      </p:pic>
      <p:pic>
        <p:nvPicPr>
          <p:cNvPr id="2052" name="Picture 4"/>
          <p:cNvPicPr>
            <a:picLocks noChangeAspect="1" noChangeArrowheads="1"/>
          </p:cNvPicPr>
          <p:nvPr/>
        </p:nvPicPr>
        <p:blipFill>
          <a:blip r:embed="rId5" cstate="email"/>
          <a:srcRect/>
          <a:stretch>
            <a:fillRect/>
          </a:stretch>
        </p:blipFill>
        <p:spPr bwMode="auto">
          <a:xfrm>
            <a:off x="112588" y="2470551"/>
            <a:ext cx="4337685" cy="4054793"/>
          </a:xfrm>
          <a:prstGeom prst="rect">
            <a:avLst/>
          </a:prstGeom>
          <a:noFill/>
          <a:ln w="9525">
            <a:noFill/>
            <a:miter lim="800000"/>
            <a:headEnd/>
            <a:tailEnd/>
          </a:ln>
        </p:spPr>
      </p:pic>
      <p:pic>
        <p:nvPicPr>
          <p:cNvPr id="2053" name="Picture 5"/>
          <p:cNvPicPr>
            <a:picLocks noChangeAspect="1" noChangeArrowheads="1"/>
          </p:cNvPicPr>
          <p:nvPr/>
        </p:nvPicPr>
        <p:blipFill>
          <a:blip r:embed="rId6" cstate="email"/>
          <a:srcRect/>
          <a:stretch>
            <a:fillRect/>
          </a:stretch>
        </p:blipFill>
        <p:spPr bwMode="auto">
          <a:xfrm>
            <a:off x="4721100" y="968707"/>
            <a:ext cx="4243388" cy="1380173"/>
          </a:xfrm>
          <a:prstGeom prst="rect">
            <a:avLst/>
          </a:prstGeom>
          <a:noFill/>
          <a:ln w="9525">
            <a:noFill/>
            <a:miter lim="800000"/>
            <a:headEnd/>
            <a:tailEnd/>
          </a:ln>
        </p:spPr>
      </p:pic>
      <p:pic>
        <p:nvPicPr>
          <p:cNvPr id="2054" name="Picture 6"/>
          <p:cNvPicPr>
            <a:picLocks noChangeAspect="1" noChangeArrowheads="1"/>
          </p:cNvPicPr>
          <p:nvPr/>
        </p:nvPicPr>
        <p:blipFill>
          <a:blip r:embed="rId7" cstate="email"/>
          <a:srcRect/>
          <a:stretch>
            <a:fillRect/>
          </a:stretch>
        </p:blipFill>
        <p:spPr bwMode="auto">
          <a:xfrm>
            <a:off x="4649092" y="745842"/>
            <a:ext cx="2280285" cy="162878"/>
          </a:xfrm>
          <a:prstGeom prst="rect">
            <a:avLst/>
          </a:prstGeom>
          <a:noFill/>
          <a:ln w="9525">
            <a:noFill/>
            <a:miter lim="800000"/>
            <a:headEnd/>
            <a:tailEnd/>
          </a:ln>
        </p:spPr>
      </p:pic>
      <p:cxnSp>
        <p:nvCxnSpPr>
          <p:cNvPr id="18" name="直線コネクタ 17"/>
          <p:cNvCxnSpPr/>
          <p:nvPr/>
        </p:nvCxnSpPr>
        <p:spPr>
          <a:xfrm>
            <a:off x="4572000" y="476672"/>
            <a:ext cx="0" cy="6120680"/>
          </a:xfrm>
          <a:prstGeom prst="line">
            <a:avLst/>
          </a:prstGeom>
        </p:spPr>
        <p:style>
          <a:lnRef idx="1">
            <a:schemeClr val="accent1"/>
          </a:lnRef>
          <a:fillRef idx="0">
            <a:schemeClr val="accent1"/>
          </a:fillRef>
          <a:effectRef idx="0">
            <a:schemeClr val="accent1"/>
          </a:effectRef>
          <a:fontRef idx="minor">
            <a:schemeClr val="tx1"/>
          </a:fontRef>
        </p:style>
      </p:cxnSp>
      <p:sp>
        <p:nvSpPr>
          <p:cNvPr id="9" name="スライド番号プレースホルダ 8"/>
          <p:cNvSpPr>
            <a:spLocks noGrp="1"/>
          </p:cNvSpPr>
          <p:nvPr>
            <p:ph type="sldNum" sz="quarter" idx="10"/>
          </p:nvPr>
        </p:nvSpPr>
        <p:spPr/>
        <p:txBody>
          <a:bodyPr/>
          <a:lstStyle/>
          <a:p>
            <a:pPr>
              <a:defRPr/>
            </a:pPr>
            <a:fld id="{D59C72D3-4F1C-4E19-891B-2055B8FB3B73}" type="slidenum">
              <a:rPr lang="ja-JP" altLang="en-US" smtClean="0"/>
              <a:pPr>
                <a:defRPr/>
              </a:pPr>
              <a:t>16</a:t>
            </a:fld>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D59C72D3-4F1C-4E19-891B-2055B8FB3B73}" type="slidenum">
              <a:rPr lang="ja-JP" altLang="en-US" smtClean="0"/>
              <a:pPr>
                <a:defRPr/>
              </a:pPr>
              <a:t>17</a:t>
            </a:fld>
            <a:endParaRPr lang="ja-JP" altLang="en-US"/>
          </a:p>
        </p:txBody>
      </p:sp>
      <p:sp>
        <p:nvSpPr>
          <p:cNvPr id="3" name="テキスト ボックス 2"/>
          <p:cNvSpPr txBox="1"/>
          <p:nvPr/>
        </p:nvSpPr>
        <p:spPr>
          <a:xfrm>
            <a:off x="3491880" y="-16351"/>
            <a:ext cx="5713424" cy="276999"/>
          </a:xfrm>
          <a:prstGeom prst="rect">
            <a:avLst/>
          </a:prstGeom>
          <a:noFill/>
        </p:spPr>
        <p:txBody>
          <a:bodyPr wrap="none" rtlCol="0">
            <a:spAutoFit/>
          </a:bodyPr>
          <a:lstStyle/>
          <a:p>
            <a:r>
              <a:rPr kumimoji="1" lang="en-US" altLang="ja-JP" sz="1200" dirty="0">
                <a:latin typeface="Meiryo UI" pitchFamily="50" charset="-128"/>
                <a:ea typeface="Meiryo UI" pitchFamily="50" charset="-128"/>
                <a:cs typeface="Meiryo UI" pitchFamily="50" charset="-128"/>
              </a:rPr>
              <a:t>2017</a:t>
            </a:r>
            <a:r>
              <a:rPr kumimoji="1"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3</a:t>
            </a:r>
            <a:r>
              <a:rPr kumimoji="1" lang="ja-JP" altLang="en-US" sz="1200" dirty="0">
                <a:latin typeface="Meiryo UI" pitchFamily="50" charset="-128"/>
                <a:ea typeface="Meiryo UI" pitchFamily="50" charset="-128"/>
                <a:cs typeface="Meiryo UI" pitchFamily="50" charset="-128"/>
              </a:rPr>
              <a:t>月</a:t>
            </a:r>
            <a:r>
              <a:rPr kumimoji="1" lang="en-US" altLang="ja-JP" sz="1200" dirty="0">
                <a:latin typeface="Meiryo UI" pitchFamily="50" charset="-128"/>
                <a:ea typeface="Meiryo UI" pitchFamily="50" charset="-128"/>
                <a:cs typeface="Meiryo UI" pitchFamily="50" charset="-128"/>
              </a:rPr>
              <a:t>10</a:t>
            </a:r>
            <a:r>
              <a:rPr kumimoji="1" lang="ja-JP" altLang="en-US" sz="1200" dirty="0">
                <a:latin typeface="Meiryo UI" pitchFamily="50" charset="-128"/>
                <a:ea typeface="Meiryo UI" pitchFamily="50" charset="-128"/>
                <a:cs typeface="Meiryo UI" pitchFamily="50" charset="-128"/>
              </a:rPr>
              <a:t>日</a:t>
            </a:r>
            <a:r>
              <a:rPr lang="ja-JP" altLang="en-US" sz="1200" dirty="0">
                <a:latin typeface="Meiryo UI" pitchFamily="50" charset="-128"/>
                <a:ea typeface="Meiryo UI" pitchFamily="50" charset="-128"/>
                <a:cs typeface="Meiryo UI" pitchFamily="50" charset="-128"/>
              </a:rPr>
              <a:t>全国介護保険・高齢者保健福祉担当課長会議　老健局振興課資料</a:t>
            </a:r>
            <a:endParaRPr kumimoji="1" lang="ja-JP" altLang="en-US" sz="120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2" cstate="email"/>
          <a:srcRect/>
          <a:stretch>
            <a:fillRect/>
          </a:stretch>
        </p:blipFill>
        <p:spPr bwMode="auto">
          <a:xfrm>
            <a:off x="566117" y="1243161"/>
            <a:ext cx="7534275" cy="5210175"/>
          </a:xfrm>
          <a:prstGeom prst="rect">
            <a:avLst/>
          </a:prstGeom>
          <a:noFill/>
          <a:ln w="9525">
            <a:noFill/>
            <a:miter lim="800000"/>
            <a:headEnd/>
            <a:tailEnd/>
          </a:ln>
        </p:spPr>
      </p:pic>
      <p:pic>
        <p:nvPicPr>
          <p:cNvPr id="4099" name="Picture 3"/>
          <p:cNvPicPr>
            <a:picLocks noChangeAspect="1" noChangeArrowheads="1"/>
          </p:cNvPicPr>
          <p:nvPr/>
        </p:nvPicPr>
        <p:blipFill>
          <a:blip r:embed="rId3" cstate="email"/>
          <a:srcRect/>
          <a:stretch>
            <a:fillRect/>
          </a:stretch>
        </p:blipFill>
        <p:spPr bwMode="auto">
          <a:xfrm>
            <a:off x="245343" y="548680"/>
            <a:ext cx="5838825" cy="676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D59C72D3-4F1C-4E19-891B-2055B8FB3B73}" type="slidenum">
              <a:rPr lang="ja-JP" altLang="en-US" smtClean="0"/>
              <a:pPr>
                <a:defRPr/>
              </a:pPr>
              <a:t>18</a:t>
            </a:fld>
            <a:endParaRPr lang="ja-JP" altLang="en-US"/>
          </a:p>
        </p:txBody>
      </p:sp>
      <p:sp>
        <p:nvSpPr>
          <p:cNvPr id="4" name="テキスト ボックス 3"/>
          <p:cNvSpPr txBox="1"/>
          <p:nvPr/>
        </p:nvSpPr>
        <p:spPr>
          <a:xfrm>
            <a:off x="2411760" y="-16351"/>
            <a:ext cx="6732240" cy="276999"/>
          </a:xfrm>
          <a:prstGeom prst="rect">
            <a:avLst/>
          </a:prstGeom>
          <a:noFill/>
        </p:spPr>
        <p:txBody>
          <a:bodyPr wrap="square" rtlCol="0">
            <a:spAutoFit/>
          </a:bodyPr>
          <a:lstStyle/>
          <a:p>
            <a:pPr algn="r"/>
            <a:r>
              <a:rPr lang="ja-JP" altLang="en-US" sz="1200" dirty="0">
                <a:latin typeface="Meiryo UI" pitchFamily="50" charset="-128"/>
                <a:ea typeface="Meiryo UI" pitchFamily="50" charset="-128"/>
                <a:cs typeface="Meiryo UI" pitchFamily="50" charset="-128"/>
              </a:rPr>
              <a:t>「経済・財政再生計画」の着実な実施に向けた建議（平成</a:t>
            </a:r>
            <a:r>
              <a:rPr lang="en-US" altLang="ja-JP" sz="1200" dirty="0">
                <a:latin typeface="Meiryo UI" pitchFamily="50" charset="-128"/>
                <a:ea typeface="Meiryo UI" pitchFamily="50" charset="-128"/>
                <a:cs typeface="Meiryo UI" pitchFamily="50" charset="-128"/>
              </a:rPr>
              <a:t>29</a:t>
            </a:r>
            <a:r>
              <a:rPr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5</a:t>
            </a:r>
            <a:r>
              <a:rPr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25</a:t>
            </a:r>
            <a:r>
              <a:rPr lang="ja-JP" altLang="en-US" sz="1200" dirty="0">
                <a:latin typeface="Meiryo UI" pitchFamily="50" charset="-128"/>
                <a:ea typeface="Meiryo UI" pitchFamily="50" charset="-128"/>
                <a:cs typeface="Meiryo UI" pitchFamily="50" charset="-128"/>
              </a:rPr>
              <a:t>日・財政制度等審議会）</a:t>
            </a:r>
            <a:r>
              <a:rPr lang="ja-JP" altLang="en-US" sz="1050" dirty="0">
                <a:latin typeface="Meiryo UI" pitchFamily="50" charset="-128"/>
                <a:ea typeface="Meiryo UI" pitchFamily="50" charset="-128"/>
                <a:cs typeface="Meiryo UI" pitchFamily="50" charset="-128"/>
              </a:rPr>
              <a:t>参考資料</a:t>
            </a:r>
            <a:endParaRPr kumimoji="1" lang="ja-JP" altLang="en-US" sz="1200" dirty="0">
              <a:latin typeface="Meiryo UI" pitchFamily="50" charset="-128"/>
              <a:ea typeface="Meiryo UI" pitchFamily="50" charset="-128"/>
              <a:cs typeface="Meiryo UI" pitchFamily="50" charset="-128"/>
            </a:endParaRPr>
          </a:p>
        </p:txBody>
      </p:sp>
      <p:pic>
        <p:nvPicPr>
          <p:cNvPr id="3" name="Picture 2"/>
          <p:cNvPicPr>
            <a:picLocks noChangeAspect="1" noChangeArrowheads="1"/>
          </p:cNvPicPr>
          <p:nvPr/>
        </p:nvPicPr>
        <p:blipFill>
          <a:blip r:embed="rId2" cstate="print"/>
          <a:srcRect/>
          <a:stretch>
            <a:fillRect/>
          </a:stretch>
        </p:blipFill>
        <p:spPr bwMode="auto">
          <a:xfrm>
            <a:off x="161925" y="404664"/>
            <a:ext cx="8820150" cy="6238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7010400" y="6492875"/>
            <a:ext cx="2133600" cy="365125"/>
          </a:xfrm>
        </p:spPr>
        <p:txBody>
          <a:bodyPr/>
          <a:lstStyle/>
          <a:p>
            <a:pPr>
              <a:defRPr/>
            </a:pPr>
            <a:fld id="{D59C72D3-4F1C-4E19-891B-2055B8FB3B73}" type="slidenum">
              <a:rPr lang="ja-JP" altLang="en-US" smtClean="0"/>
              <a:pPr>
                <a:defRPr/>
              </a:pPr>
              <a:t>19</a:t>
            </a:fld>
            <a:endParaRPr lang="ja-JP" altLang="en-US" dirty="0"/>
          </a:p>
        </p:txBody>
      </p:sp>
      <p:sp>
        <p:nvSpPr>
          <p:cNvPr id="3" name="正方形/長方形 2"/>
          <p:cNvSpPr/>
          <p:nvPr/>
        </p:nvSpPr>
        <p:spPr>
          <a:xfrm>
            <a:off x="-19050" y="0"/>
            <a:ext cx="916305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latin typeface="ＭＳ ゴシック" panose="020B0609070205080204" pitchFamily="49" charset="-128"/>
                <a:ea typeface="ＭＳ ゴシック" panose="020B0609070205080204" pitchFamily="49" charset="-128"/>
              </a:rPr>
              <a:t>サ付・住宅型有老と在宅サービス利用者（独居）の介護保険利用実績比較</a:t>
            </a:r>
          </a:p>
        </p:txBody>
      </p:sp>
      <p:sp>
        <p:nvSpPr>
          <p:cNvPr id="4" name="正方形/長方形 3"/>
          <p:cNvSpPr/>
          <p:nvPr/>
        </p:nvSpPr>
        <p:spPr>
          <a:xfrm>
            <a:off x="80231" y="372730"/>
            <a:ext cx="8964488" cy="1222291"/>
          </a:xfrm>
          <a:prstGeom prst="rect">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spcBef>
                <a:spcPts val="600"/>
              </a:spcBef>
            </a:pPr>
            <a:r>
              <a:rPr lang="ja-JP" altLang="en-US" sz="1200" dirty="0">
                <a:latin typeface="+mn-ea"/>
                <a:cs typeface="Meiryo UI" pitchFamily="50" charset="-128"/>
              </a:rPr>
              <a:t>■</a:t>
            </a:r>
            <a:r>
              <a:rPr lang="ja-JP" altLang="en-US" sz="1200" u="sng" dirty="0">
                <a:latin typeface="+mn-ea"/>
                <a:cs typeface="Meiryo UI" pitchFamily="50" charset="-128"/>
              </a:rPr>
              <a:t>サービス付き高齢者向け住宅（サ付</a:t>
            </a:r>
            <a:r>
              <a:rPr lang="ja-JP" altLang="en-US" sz="1200" dirty="0">
                <a:latin typeface="+mn-ea"/>
                <a:cs typeface="Meiryo UI" pitchFamily="50" charset="-128"/>
              </a:rPr>
              <a:t>）および</a:t>
            </a:r>
            <a:r>
              <a:rPr lang="ja-JP" altLang="en-US" sz="1200" u="sng" dirty="0">
                <a:latin typeface="+mn-ea"/>
                <a:cs typeface="Meiryo UI" pitchFamily="50" charset="-128"/>
              </a:rPr>
              <a:t>住宅型有料老人ホーム（住宅型有老）</a:t>
            </a:r>
            <a:r>
              <a:rPr lang="ja-JP" altLang="en-US" sz="1200" dirty="0">
                <a:latin typeface="+mn-ea"/>
                <a:cs typeface="Meiryo UI" pitchFamily="50" charset="-128"/>
              </a:rPr>
              <a:t>の利用者と在宅サービス利用者（独居）の</a:t>
            </a:r>
            <a:endParaRPr lang="en-US" altLang="ja-JP" sz="1200" dirty="0">
              <a:latin typeface="+mn-ea"/>
              <a:cs typeface="Meiryo UI" pitchFamily="50" charset="-128"/>
            </a:endParaRPr>
          </a:p>
          <a:p>
            <a:pPr>
              <a:spcBef>
                <a:spcPts val="300"/>
              </a:spcBef>
            </a:pPr>
            <a:r>
              <a:rPr lang="ja-JP" altLang="en-US" sz="1200" dirty="0">
                <a:latin typeface="+mn-ea"/>
                <a:cs typeface="Meiryo UI" pitchFamily="50" charset="-128"/>
              </a:rPr>
              <a:t>　 介護保険利用実績を比較した。（サ付および住宅型有老のほとんどの利用者は「独居」であるため）</a:t>
            </a:r>
            <a:endParaRPr lang="en-US" altLang="ja-JP" sz="1200" dirty="0">
              <a:latin typeface="+mn-ea"/>
              <a:cs typeface="Meiryo UI" pitchFamily="50" charset="-128"/>
            </a:endParaRPr>
          </a:p>
          <a:p>
            <a:pPr>
              <a:spcBef>
                <a:spcPts val="600"/>
              </a:spcBef>
            </a:pPr>
            <a:r>
              <a:rPr lang="ja-JP" altLang="en-US" sz="1200" dirty="0">
                <a:latin typeface="+mn-ea"/>
                <a:cs typeface="Meiryo UI" pitchFamily="50" charset="-128"/>
              </a:rPr>
              <a:t>■サ付および住宅型有老利用者と在宅サービス利用者（独居）の介護保険利用額に大きな差は見られなかった。</a:t>
            </a:r>
            <a:endParaRPr lang="en-US" altLang="ja-JP" sz="1200" dirty="0">
              <a:latin typeface="+mn-ea"/>
              <a:cs typeface="Meiryo UI" pitchFamily="50" charset="-128"/>
            </a:endParaRPr>
          </a:p>
          <a:p>
            <a:pPr>
              <a:spcBef>
                <a:spcPts val="600"/>
              </a:spcBef>
            </a:pPr>
            <a:r>
              <a:rPr lang="ja-JP" altLang="en-US" sz="1200" dirty="0">
                <a:latin typeface="+mn-ea"/>
                <a:cs typeface="Meiryo UI" pitchFamily="50" charset="-128"/>
              </a:rPr>
              <a:t>■一方軽度者は、サ高住および住宅型有老利用者の方が在宅サービス利用者（独居）より、介護保険利用額が少ない。</a:t>
            </a:r>
            <a:endParaRPr lang="en-US" altLang="ja-JP" sz="1200" b="1" dirty="0">
              <a:latin typeface="+mn-ea"/>
              <a:cs typeface="Meiryo UI" pitchFamily="50" charset="-128"/>
            </a:endParaRPr>
          </a:p>
        </p:txBody>
      </p:sp>
      <p:sp>
        <p:nvSpPr>
          <p:cNvPr id="5" name="テキスト ボックス 4"/>
          <p:cNvSpPr txBox="1"/>
          <p:nvPr/>
        </p:nvSpPr>
        <p:spPr>
          <a:xfrm>
            <a:off x="80231" y="1628800"/>
            <a:ext cx="8964488" cy="2862322"/>
          </a:xfrm>
          <a:prstGeom prst="rect">
            <a:avLst/>
          </a:prstGeom>
          <a:noFill/>
        </p:spPr>
        <p:txBody>
          <a:bodyPr wrap="square" rtlCol="0">
            <a:spAutoFit/>
          </a:bodyPr>
          <a:lstStyle/>
          <a:p>
            <a:r>
              <a:rPr lang="ja-JP" altLang="en-US" sz="1200" b="1" dirty="0">
                <a:latin typeface="+mn-ea"/>
                <a:cs typeface="Meiryo UI" pitchFamily="50" charset="-128"/>
              </a:rPr>
              <a:t>１．</a:t>
            </a:r>
            <a:r>
              <a:rPr lang="zh-TW" altLang="en-US" sz="1200" b="1" dirty="0">
                <a:latin typeface="ＭＳ Ｐゴシック" panose="020B0600070205080204" pitchFamily="50" charset="-128"/>
                <a:ea typeface="ＭＳ Ｐゴシック" panose="020B0600070205080204" pitchFamily="50" charset="-128"/>
                <a:cs typeface="Meiryo UI" pitchFamily="50" charset="-128"/>
              </a:rPr>
              <a:t>高住連構成団体会員会社３社</a:t>
            </a:r>
            <a:r>
              <a:rPr lang="ja-JP" altLang="en-US" sz="1200" b="1" dirty="0">
                <a:latin typeface="ＭＳ Ｐゴシック" panose="020B0600070205080204" pitchFamily="50" charset="-128"/>
                <a:ea typeface="ＭＳ Ｐゴシック" panose="020B0600070205080204" pitchFamily="50" charset="-128"/>
                <a:cs typeface="Meiryo UI" pitchFamily="50" charset="-128"/>
              </a:rPr>
              <a:t>の保有データ</a:t>
            </a:r>
            <a:r>
              <a:rPr lang="ja-JP" altLang="en-US" sz="1200" b="1" dirty="0">
                <a:latin typeface="+mn-ea"/>
                <a:cs typeface="Meiryo UI" pitchFamily="50" charset="-128"/>
              </a:rPr>
              <a:t>から、以下の比較検証をおこなった。</a:t>
            </a:r>
            <a:endParaRPr lang="en-US" altLang="ja-JP" sz="1200" b="1" dirty="0">
              <a:latin typeface="+mn-ea"/>
              <a:cs typeface="Meiryo UI" pitchFamily="50" charset="-128"/>
            </a:endParaRPr>
          </a:p>
          <a:p>
            <a:pPr marL="342900" indent="-342900"/>
            <a:r>
              <a:rPr lang="ja-JP" altLang="en-US" sz="1200" dirty="0">
                <a:latin typeface="+mn-ea"/>
                <a:cs typeface="Meiryo UI" pitchFamily="50" charset="-128"/>
              </a:rPr>
              <a:t>　　　　　</a:t>
            </a:r>
            <a:endParaRPr lang="en-US" altLang="ja-JP" sz="1200" dirty="0">
              <a:latin typeface="+mn-ea"/>
              <a:cs typeface="Meiryo UI" pitchFamily="50" charset="-128"/>
            </a:endParaRPr>
          </a:p>
          <a:p>
            <a:pPr marL="342900" indent="-342900"/>
            <a:r>
              <a:rPr lang="ja-JP" altLang="en-US" sz="1200" b="1" dirty="0">
                <a:latin typeface="+mn-ea"/>
                <a:cs typeface="Meiryo UI" pitchFamily="50" charset="-128"/>
              </a:rPr>
              <a:t>　　</a:t>
            </a:r>
            <a:endParaRPr lang="en-US" altLang="ja-JP" sz="1200" dirty="0">
              <a:latin typeface="Meiryo UI" pitchFamily="50" charset="-128"/>
              <a:ea typeface="Meiryo UI" pitchFamily="50" charset="-128"/>
              <a:cs typeface="Meiryo UI" pitchFamily="50" charset="-128"/>
            </a:endParaRPr>
          </a:p>
          <a:p>
            <a:pPr marL="342900" indent="-342900"/>
            <a:endParaRPr lang="en-US" altLang="ja-JP" sz="1200" dirty="0">
              <a:latin typeface="Meiryo UI" pitchFamily="50" charset="-128"/>
              <a:ea typeface="Meiryo UI" pitchFamily="50" charset="-128"/>
              <a:cs typeface="Meiryo UI" pitchFamily="50" charset="-128"/>
            </a:endParaRPr>
          </a:p>
          <a:p>
            <a:pPr marL="342900" indent="-342900"/>
            <a:endParaRPr lang="en-US" altLang="ja-JP" sz="1200" dirty="0">
              <a:latin typeface="Meiryo UI" pitchFamily="50" charset="-128"/>
              <a:ea typeface="Meiryo UI" pitchFamily="50" charset="-128"/>
              <a:cs typeface="Meiryo UI" pitchFamily="50" charset="-128"/>
            </a:endParaRPr>
          </a:p>
          <a:p>
            <a:r>
              <a:rPr lang="ja-JP" altLang="en-US" sz="1200" b="1" dirty="0">
                <a:latin typeface="ＭＳ Ｐゴシック" panose="020B0600070205080204" pitchFamily="50" charset="-128"/>
                <a:ea typeface="ＭＳ Ｐゴシック" panose="020B0600070205080204" pitchFamily="50" charset="-128"/>
                <a:cs typeface="Meiryo UI" pitchFamily="50" charset="-128"/>
              </a:rPr>
              <a:t>２．軽度者（要介護１・２）は、サ付および住宅型有老に入居すると、介護保険利用額が少なくなる。</a:t>
            </a:r>
            <a:endParaRPr lang="en-US" altLang="ja-JP" sz="1200" b="1"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理由は①環境整備による</a:t>
            </a:r>
            <a:r>
              <a:rPr lang="en-US" altLang="ja-JP" sz="1200" dirty="0">
                <a:latin typeface="ＭＳ Ｐゴシック" panose="020B0600070205080204" pitchFamily="50" charset="-128"/>
                <a:ea typeface="ＭＳ Ｐゴシック" panose="020B0600070205080204" pitchFamily="50" charset="-128"/>
                <a:cs typeface="Meiryo UI" pitchFamily="50" charset="-128"/>
              </a:rPr>
              <a:t>ADL</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向上、②生活支援サービス（安否確認・食事等）の活用などが挙げられる。</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b="1"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latin typeface="ＭＳ Ｐゴシック" panose="020B0600070205080204" pitchFamily="50" charset="-128"/>
                <a:ea typeface="ＭＳ Ｐゴシック" panose="020B0600070205080204" pitchFamily="50" charset="-128"/>
                <a:cs typeface="Meiryo UI" pitchFamily="50" charset="-128"/>
              </a:rPr>
              <a:t>３．なお、上記３社のサ付＆住宅型有老人の利用割合と比較して、</a:t>
            </a:r>
            <a:r>
              <a:rPr lang="ja-JP" altLang="en-US" sz="1200" b="1" u="sng" dirty="0">
                <a:solidFill>
                  <a:schemeClr val="accent3">
                    <a:lumMod val="50000"/>
                  </a:schemeClr>
                </a:solidFill>
                <a:latin typeface="ＭＳ Ｐゴシック" panose="020B0600070205080204" pitchFamily="50" charset="-128"/>
                <a:ea typeface="ＭＳ Ｐゴシック" panose="020B0600070205080204" pitchFamily="50" charset="-128"/>
                <a:cs typeface="Meiryo UI" pitchFamily="50" charset="-128"/>
              </a:rPr>
              <a:t>大阪府実態調査結果の利用比率は高くなっている</a:t>
            </a:r>
            <a:r>
              <a:rPr lang="ja-JP" altLang="en-US" sz="1200" dirty="0">
                <a:solidFill>
                  <a:schemeClr val="accent3"/>
                </a:solidFill>
                <a:latin typeface="ＭＳ Ｐゴシック" panose="020B0600070205080204" pitchFamily="50" charset="-128"/>
                <a:ea typeface="ＭＳ Ｐゴシック" panose="020B0600070205080204" pitchFamily="50" charset="-128"/>
                <a:cs typeface="Meiryo UI" pitchFamily="50" charset="-128"/>
              </a:rPr>
              <a:t>。</a:t>
            </a:r>
            <a:endParaRPr lang="en-US" altLang="ja-JP" sz="1200" dirty="0">
              <a:solidFill>
                <a:schemeClr val="accent3"/>
              </a:solidFill>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これは、大阪府実態調査は、①生活保護受給者の割合が高い、②限度額対象外の加算等が含まれているなどの要因のほか、</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事業者によっては、</a:t>
            </a:r>
            <a:r>
              <a:rPr lang="ja-JP" altLang="en-US" sz="1200" b="1" dirty="0">
                <a:latin typeface="ＭＳ Ｐゴシック" panose="020B0600070205080204" pitchFamily="50" charset="-128"/>
                <a:ea typeface="ＭＳ Ｐゴシック" panose="020B0600070205080204" pitchFamily="50" charset="-128"/>
                <a:cs typeface="Meiryo UI" pitchFamily="50" charset="-128"/>
              </a:rPr>
              <a:t>ケアマネジメントの問題や不適切な運営が影響している可能性がある</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＊３社のサ付・住宅型有老入居者は訪問介護の利用が中心。また、大阪府実態調査結果の要介護１・２はやや高すぎる印象。</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b="1" dirty="0">
                <a:latin typeface="ＭＳ Ｐゴシック" panose="020B0600070205080204" pitchFamily="50" charset="-128"/>
                <a:ea typeface="ＭＳ Ｐゴシック" panose="020B0600070205080204" pitchFamily="50" charset="-128"/>
                <a:cs typeface="Meiryo UI" pitchFamily="50" charset="-128"/>
              </a:rPr>
              <a:t>４</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．これに対して、</a:t>
            </a:r>
            <a:r>
              <a:rPr lang="ja-JP" altLang="en-US" sz="1200" b="1" dirty="0">
                <a:latin typeface="ＭＳ Ｐゴシック" panose="020B0600070205080204" pitchFamily="50" charset="-128"/>
                <a:ea typeface="ＭＳ Ｐゴシック" panose="020B0600070205080204" pitchFamily="50" charset="-128"/>
                <a:cs typeface="Meiryo UI" pitchFamily="50" charset="-128"/>
              </a:rPr>
              <a:t>制度や介護報酬設定での一律の対応は望ましくない</a:t>
            </a:r>
            <a:r>
              <a:rPr lang="ja-JP" altLang="en-US" sz="1200" dirty="0">
                <a:latin typeface="ＭＳ Ｐゴシック" panose="020B0600070205080204" pitchFamily="50" charset="-128"/>
                <a:ea typeface="ＭＳ Ｐゴシック" panose="020B0600070205080204" pitchFamily="50" charset="-128"/>
                <a:cs typeface="Meiryo UI" pitchFamily="50" charset="-128"/>
              </a:rPr>
              <a:t>。行政によるケアプランチェックが望まれるが、</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a:p>
            <a:r>
              <a:rPr lang="ja-JP" altLang="en-US" sz="1200" dirty="0">
                <a:latin typeface="ＭＳ Ｐゴシック" panose="020B0600070205080204" pitchFamily="50" charset="-128"/>
                <a:ea typeface="ＭＳ Ｐゴシック" panose="020B0600070205080204" pitchFamily="50" charset="-128"/>
                <a:cs typeface="Meiryo UI" pitchFamily="50" charset="-128"/>
              </a:rPr>
              <a:t>　　業界団体としても、「運営のポイント」や「チェックリスト」に基づき、自浄努力を図ってまいりたい。</a:t>
            </a:r>
            <a:endParaRPr lang="en-US" altLang="ja-JP" sz="1200" dirty="0">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9" name="直線コネクタ 28"/>
          <p:cNvCxnSpPr/>
          <p:nvPr/>
        </p:nvCxnSpPr>
        <p:spPr>
          <a:xfrm flipH="1">
            <a:off x="8028384" y="4508708"/>
            <a:ext cx="313072" cy="576476"/>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2686072950"/>
              </p:ext>
            </p:extLst>
          </p:nvPr>
        </p:nvGraphicFramePr>
        <p:xfrm>
          <a:off x="299712" y="4515866"/>
          <a:ext cx="8515107" cy="2294702"/>
        </p:xfrm>
        <a:graphic>
          <a:graphicData uri="http://schemas.openxmlformats.org/drawingml/2006/table">
            <a:tbl>
              <a:tblPr/>
              <a:tblGrid>
                <a:gridCol w="579352">
                  <a:extLst>
                    <a:ext uri="{9D8B030D-6E8A-4147-A177-3AD203B41FA5}">
                      <a16:colId xmlns:a16="http://schemas.microsoft.com/office/drawing/2014/main" xmlns="" val="20000"/>
                    </a:ext>
                  </a:extLst>
                </a:gridCol>
                <a:gridCol w="744614">
                  <a:extLst>
                    <a:ext uri="{9D8B030D-6E8A-4147-A177-3AD203B41FA5}">
                      <a16:colId xmlns:a16="http://schemas.microsoft.com/office/drawing/2014/main" xmlns="" val="20001"/>
                    </a:ext>
                  </a:extLst>
                </a:gridCol>
                <a:gridCol w="744614">
                  <a:extLst>
                    <a:ext uri="{9D8B030D-6E8A-4147-A177-3AD203B41FA5}">
                      <a16:colId xmlns:a16="http://schemas.microsoft.com/office/drawing/2014/main" xmlns="" val="20002"/>
                    </a:ext>
                  </a:extLst>
                </a:gridCol>
                <a:gridCol w="550811">
                  <a:extLst>
                    <a:ext uri="{9D8B030D-6E8A-4147-A177-3AD203B41FA5}">
                      <a16:colId xmlns:a16="http://schemas.microsoft.com/office/drawing/2014/main" xmlns="" val="20003"/>
                    </a:ext>
                  </a:extLst>
                </a:gridCol>
                <a:gridCol w="550811">
                  <a:extLst>
                    <a:ext uri="{9D8B030D-6E8A-4147-A177-3AD203B41FA5}">
                      <a16:colId xmlns:a16="http://schemas.microsoft.com/office/drawing/2014/main" xmlns="" val="20004"/>
                    </a:ext>
                  </a:extLst>
                </a:gridCol>
                <a:gridCol w="550811">
                  <a:extLst>
                    <a:ext uri="{9D8B030D-6E8A-4147-A177-3AD203B41FA5}">
                      <a16:colId xmlns:a16="http://schemas.microsoft.com/office/drawing/2014/main" xmlns="" val="20005"/>
                    </a:ext>
                  </a:extLst>
                </a:gridCol>
                <a:gridCol w="744614">
                  <a:extLst>
                    <a:ext uri="{9D8B030D-6E8A-4147-A177-3AD203B41FA5}">
                      <a16:colId xmlns:a16="http://schemas.microsoft.com/office/drawing/2014/main" xmlns="" val="20006"/>
                    </a:ext>
                  </a:extLst>
                </a:gridCol>
                <a:gridCol w="744614">
                  <a:extLst>
                    <a:ext uri="{9D8B030D-6E8A-4147-A177-3AD203B41FA5}">
                      <a16:colId xmlns:a16="http://schemas.microsoft.com/office/drawing/2014/main" xmlns="" val="20007"/>
                    </a:ext>
                  </a:extLst>
                </a:gridCol>
                <a:gridCol w="550811">
                  <a:extLst>
                    <a:ext uri="{9D8B030D-6E8A-4147-A177-3AD203B41FA5}">
                      <a16:colId xmlns:a16="http://schemas.microsoft.com/office/drawing/2014/main" xmlns="" val="20008"/>
                    </a:ext>
                  </a:extLst>
                </a:gridCol>
                <a:gridCol w="550811">
                  <a:extLst>
                    <a:ext uri="{9D8B030D-6E8A-4147-A177-3AD203B41FA5}">
                      <a16:colId xmlns:a16="http://schemas.microsoft.com/office/drawing/2014/main" xmlns="" val="20009"/>
                    </a:ext>
                  </a:extLst>
                </a:gridCol>
                <a:gridCol w="550811">
                  <a:extLst>
                    <a:ext uri="{9D8B030D-6E8A-4147-A177-3AD203B41FA5}">
                      <a16:colId xmlns:a16="http://schemas.microsoft.com/office/drawing/2014/main" xmlns="" val="20010"/>
                    </a:ext>
                  </a:extLst>
                </a:gridCol>
                <a:gridCol w="550811">
                  <a:extLst>
                    <a:ext uri="{9D8B030D-6E8A-4147-A177-3AD203B41FA5}">
                      <a16:colId xmlns:a16="http://schemas.microsoft.com/office/drawing/2014/main" xmlns="" val="20011"/>
                    </a:ext>
                  </a:extLst>
                </a:gridCol>
                <a:gridCol w="550811">
                  <a:extLst>
                    <a:ext uri="{9D8B030D-6E8A-4147-A177-3AD203B41FA5}">
                      <a16:colId xmlns:a16="http://schemas.microsoft.com/office/drawing/2014/main" xmlns="" val="20012"/>
                    </a:ext>
                  </a:extLst>
                </a:gridCol>
                <a:gridCol w="550811">
                  <a:extLst>
                    <a:ext uri="{9D8B030D-6E8A-4147-A177-3AD203B41FA5}">
                      <a16:colId xmlns:a16="http://schemas.microsoft.com/office/drawing/2014/main" xmlns="" val="20013"/>
                    </a:ext>
                  </a:extLst>
                </a:gridCol>
              </a:tblGrid>
              <a:tr h="159271">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774" marR="7774" marT="777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7774" marR="7774" marT="7774" marB="0" anchor="ctr">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10">
                  <a:txBody>
                    <a:bodyPr/>
                    <a:lstStyle/>
                    <a:p>
                      <a:pPr algn="ctr" fontAlgn="ctr"/>
                      <a:r>
                        <a:rPr lang="ja-JP" altLang="en-US" sz="900" b="0" i="0" u="none" strike="noStrike" dirty="0">
                          <a:solidFill>
                            <a:schemeClr val="tx1"/>
                          </a:solidFill>
                          <a:effectLst/>
                          <a:latin typeface="ＭＳ Ｐゴシック" panose="020B0600070205080204" pitchFamily="50" charset="-128"/>
                          <a:ea typeface="ＭＳ Ｐゴシック" panose="020B0600070205080204" pitchFamily="50" charset="-128"/>
                        </a:rPr>
                        <a:t>高住連調べ</a:t>
                      </a:r>
                    </a:p>
                  </a:txBody>
                  <a:tcPr marL="7774" marR="7774" marT="7774"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900" b="0" i="0" u="none" strike="noStrike">
                          <a:solidFill>
                            <a:srgbClr val="1F497D"/>
                          </a:solidFill>
                          <a:effectLst/>
                          <a:latin typeface="ＭＳ Ｐゴシック" panose="020B0600070205080204" pitchFamily="50" charset="-128"/>
                          <a:ea typeface="ＭＳ Ｐゴシック" panose="020B0600070205080204" pitchFamily="50" charset="-128"/>
                        </a:rPr>
                        <a:t>大阪府調べ</a:t>
                      </a:r>
                    </a:p>
                  </a:txBody>
                  <a:tcPr marL="7774" marR="7774" marT="7774"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val="10000"/>
                  </a:ext>
                </a:extLst>
              </a:tr>
              <a:tr h="159271">
                <a:tc gridSpan="2">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7774" marR="7774" marT="7774"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5">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サ付＆住宅型有老</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在宅独居</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Ｐゴシック" panose="020B0600070205080204" pitchFamily="50" charset="-128"/>
                          <a:ea typeface="ＭＳ Ｐゴシック" panose="020B0600070205080204" pitchFamily="50" charset="-128"/>
                        </a:rPr>
                        <a:t>住宅型有老</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ja-JP" altLang="en-US" sz="700" b="0" i="0" u="none" strike="noStrike">
                          <a:solidFill>
                            <a:srgbClr val="002060"/>
                          </a:solidFill>
                          <a:effectLst/>
                          <a:latin typeface="ＭＳ Ｐゴシック" panose="020B0600070205080204" pitchFamily="50" charset="-128"/>
                          <a:ea typeface="ＭＳ Ｐゴシック" panose="020B0600070205080204" pitchFamily="50" charset="-128"/>
                        </a:rPr>
                        <a:t>サ付</a:t>
                      </a:r>
                    </a:p>
                  </a:txBody>
                  <a:tcPr marL="7774" marR="7774" marT="77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1"/>
                  </a:ext>
                </a:extLst>
              </a:tr>
              <a:tr h="615062">
                <a:tc rowSpan="2">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要介護</a:t>
                      </a:r>
                      <a:b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区分</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支給限度</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給付単位数</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利用者数</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構成比</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給付単位数</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区分支給限度額に対する</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利用割合</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DE9D9"/>
                    </a:solidFill>
                  </a:tcPr>
                </a:tc>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給付単位数</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利用者数</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2">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構成比</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給付単位数</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区分支給限度額に対する</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利用割合</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BF1DE"/>
                    </a:solidFill>
                  </a:tcPr>
                </a:tc>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区分支給限度額に対する</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利用割合</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CC"/>
                    </a:solidFill>
                  </a:tcPr>
                </a:tc>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区分支給限度額に対する</a:t>
                      </a: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利用割合</a:t>
                      </a:r>
                    </a:p>
                  </a:txBody>
                  <a:tcPr marL="7774" marR="7774" marT="77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FFFFCC"/>
                    </a:solidFill>
                  </a:tcPr>
                </a:tc>
                <a:extLst>
                  <a:ext uri="{0D108BD9-81ED-4DB2-BD59-A6C34878D82A}">
                    <a16:rowId xmlns:a16="http://schemas.microsoft.com/office/drawing/2014/main" xmlns="" val="10002"/>
                  </a:ext>
                </a:extLst>
              </a:tr>
              <a:tr h="240127">
                <a:tc vMerge="1">
                  <a:txBody>
                    <a:bodyPr/>
                    <a:lstStyle/>
                    <a:p>
                      <a:endParaRPr kumimoji="1" lang="ja-JP" altLang="en-US"/>
                    </a:p>
                  </a:txBody>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単位数</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（平均）</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solidFill>
                      <a:srgbClr val="FDE9D9"/>
                    </a:solidFill>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（合計）</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（平均）</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solidFill>
                      <a:srgbClr val="EBF1DE"/>
                    </a:solidFill>
                  </a:tcPr>
                </a:tc>
                <a:tc>
                  <a:txBody>
                    <a:bodyPr/>
                    <a:lstStyle/>
                    <a:p>
                      <a:pPr algn="ct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tc>
                  <a:txBody>
                    <a:bodyPr/>
                    <a:lstStyle/>
                    <a:p>
                      <a:pPr algn="ct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774" marR="7774" marT="77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25400" cap="flat" cmpd="dbl"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3"/>
                  </a:ext>
                </a:extLst>
              </a:tr>
              <a:tr h="162308">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支援</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5,003</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681,226</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439</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6.10%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1,552</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31.00%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143,045</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1,907</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38.10%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54.6%</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42.8%</a:t>
                      </a:r>
                    </a:p>
                  </a:txBody>
                  <a:tcPr marL="7774" marR="7774" marT="77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4"/>
                  </a:ext>
                </a:extLst>
              </a:tr>
              <a:tr h="159271">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支援</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10,473</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1,259,629</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535</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7.40%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2,354</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22.50%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413,956</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113</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3.60%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3,663</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35.00%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51.5%</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45.6%</a:t>
                      </a:r>
                    </a:p>
                  </a:txBody>
                  <a:tcPr marL="7774" marR="7774" marT="77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5"/>
                  </a:ext>
                </a:extLst>
              </a:tr>
              <a:tr h="159271">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要介護</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16,692</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11,581,361</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1,902</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26.30%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6,089</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36.50%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10,485,924</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1,348</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42.80%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7,779</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46.60%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82.4%</a:t>
                      </a:r>
                    </a:p>
                  </a:txBody>
                  <a:tcPr marL="7774" marR="7774" marT="777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74.8%</a:t>
                      </a:r>
                    </a:p>
                  </a:txBody>
                  <a:tcPr marL="7774" marR="7774" marT="77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6"/>
                  </a:ext>
                </a:extLst>
              </a:tr>
              <a:tr h="159271">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要介護</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19,616</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16,124,620</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1,648</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22.80%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9,784</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49.90%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10,115,506</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896</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28.40%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11,290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57.60%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92.5%</a:t>
                      </a:r>
                    </a:p>
                  </a:txBody>
                  <a:tcPr marL="7774" marR="7774" marT="777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88.5%</a:t>
                      </a:r>
                    </a:p>
                  </a:txBody>
                  <a:tcPr marL="7774" marR="7774" marT="77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7"/>
                  </a:ext>
                </a:extLst>
              </a:tr>
              <a:tr h="159271">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要介護</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26,931</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19,162,260</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1,149</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15.90%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16,677</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61.90%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6,814,768</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399</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12.70%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17,080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63.40%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93.4%</a:t>
                      </a:r>
                    </a:p>
                  </a:txBody>
                  <a:tcPr marL="7774" marR="7774" marT="777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91.2%</a:t>
                      </a:r>
                    </a:p>
                  </a:txBody>
                  <a:tcPr marL="7774" marR="7774" marT="77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8"/>
                  </a:ext>
                </a:extLst>
              </a:tr>
              <a:tr h="159271">
                <a:tc>
                  <a:txBody>
                    <a:bodyPr/>
                    <a:lstStyle/>
                    <a:p>
                      <a:pPr algn="ctr" rtl="0"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要介護</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30,806</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19,087,631</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919</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12.70%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20,770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67.40%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4,379,001</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197</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6.30%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22,228</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72.20%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91.1%</a:t>
                      </a:r>
                    </a:p>
                  </a:txBody>
                  <a:tcPr marL="7774" marR="7774" marT="777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90.8%</a:t>
                      </a:r>
                    </a:p>
                  </a:txBody>
                  <a:tcPr marL="7774" marR="7774" marT="77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9"/>
                  </a:ext>
                </a:extLst>
              </a:tr>
              <a:tr h="162308">
                <a:tc>
                  <a:txBody>
                    <a:bodyPr/>
                    <a:lstStyle/>
                    <a:p>
                      <a:pPr algn="ctr" rtl="0"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要介護</a:t>
                      </a: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7774" marR="7774" marT="77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36,065</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16,648,684</a:t>
                      </a:r>
                    </a:p>
                  </a:txBody>
                  <a:tcPr marL="7774" marR="7774" marT="777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638</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8.80%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26,095</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72.40%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3,170,543</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123</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3.90%</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25,777</a:t>
                      </a:r>
                    </a:p>
                  </a:txBody>
                  <a:tcPr marL="7774" marR="7774" marT="7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71.50%</a:t>
                      </a:r>
                    </a:p>
                  </a:txBody>
                  <a:tcPr marL="7774" marR="7774" marT="777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fontAlgn="b"/>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93.6%</a:t>
                      </a:r>
                    </a:p>
                  </a:txBody>
                  <a:tcPr marL="7774" marR="7774" marT="7774"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rPr>
                        <a:t>91.9%</a:t>
                      </a:r>
                    </a:p>
                  </a:txBody>
                  <a:tcPr marL="7774" marR="7774" marT="777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10"/>
                  </a:ext>
                </a:extLst>
              </a:tr>
            </a:tbl>
          </a:graphicData>
        </a:graphic>
      </p:graphicFrame>
      <p:cxnSp>
        <p:nvCxnSpPr>
          <p:cNvPr id="18" name="直線コネクタ 17"/>
          <p:cNvCxnSpPr/>
          <p:nvPr/>
        </p:nvCxnSpPr>
        <p:spPr>
          <a:xfrm flipV="1">
            <a:off x="4533628" y="2441965"/>
            <a:ext cx="2109230" cy="3121944"/>
          </a:xfrm>
          <a:prstGeom prst="line">
            <a:avLst/>
          </a:prstGeom>
        </p:spPr>
        <p:style>
          <a:lnRef idx="1">
            <a:schemeClr val="accent1"/>
          </a:lnRef>
          <a:fillRef idx="0">
            <a:schemeClr val="accent1"/>
          </a:fillRef>
          <a:effectRef idx="0">
            <a:schemeClr val="accent1"/>
          </a:effectRef>
          <a:fontRef idx="minor">
            <a:schemeClr val="tx1"/>
          </a:fontRef>
        </p:style>
      </p:cxnSp>
      <p:sp>
        <p:nvSpPr>
          <p:cNvPr id="10" name="二等辺三角形 9"/>
          <p:cNvSpPr/>
          <p:nvPr/>
        </p:nvSpPr>
        <p:spPr>
          <a:xfrm rot="5400000">
            <a:off x="5214685" y="2049416"/>
            <a:ext cx="591054" cy="325886"/>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2" name="角丸四角形 11"/>
          <p:cNvSpPr/>
          <p:nvPr/>
        </p:nvSpPr>
        <p:spPr>
          <a:xfrm>
            <a:off x="421948" y="1916832"/>
            <a:ext cx="4871127" cy="591054"/>
          </a:xfrm>
          <a:prstGeom prst="roundRect">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marL="342900" lvl="0" indent="-342900"/>
            <a:r>
              <a:rPr lang="ja-JP" altLang="en-US" sz="1200" dirty="0">
                <a:solidFill>
                  <a:prstClr val="black"/>
                </a:solidFill>
                <a:latin typeface="ＭＳ Ｐゴシック" panose="020B0600070205080204" pitchFamily="50" charset="-128"/>
                <a:cs typeface="Meiryo UI" pitchFamily="50" charset="-128"/>
              </a:rPr>
              <a:t>■サ付および住宅型有老利用者の介護保険利用実績</a:t>
            </a:r>
            <a:endParaRPr lang="en-US" altLang="ja-JP" sz="1200" dirty="0">
              <a:solidFill>
                <a:prstClr val="black"/>
              </a:solidFill>
              <a:latin typeface="ＭＳ Ｐゴシック" panose="020B0600070205080204" pitchFamily="50" charset="-128"/>
              <a:cs typeface="Meiryo UI" pitchFamily="50" charset="-128"/>
            </a:endParaRPr>
          </a:p>
          <a:p>
            <a:pPr marL="342900" lvl="0" indent="-342900"/>
            <a:r>
              <a:rPr lang="ja-JP" altLang="en-US" sz="1200" dirty="0">
                <a:solidFill>
                  <a:prstClr val="black"/>
                </a:solidFill>
                <a:latin typeface="ＭＳ Ｐゴシック" panose="020B0600070205080204" pitchFamily="50" charset="-128"/>
                <a:cs typeface="Meiryo UI" pitchFamily="50" charset="-128"/>
              </a:rPr>
              <a:t>■在宅サービス利用者（独居）の介護保険利用実績</a:t>
            </a:r>
            <a:r>
              <a:rPr lang="ja-JP" altLang="en-US" sz="1400" dirty="0">
                <a:solidFill>
                  <a:prstClr val="black"/>
                </a:solidFill>
                <a:latin typeface="ＭＳ Ｐゴシック" panose="020B0600070205080204" pitchFamily="50" charset="-128"/>
                <a:cs typeface="Meiryo UI" pitchFamily="50" charset="-128"/>
              </a:rPr>
              <a:t>　</a:t>
            </a:r>
            <a:endParaRPr lang="en-US" altLang="ja-JP" sz="1400" dirty="0">
              <a:solidFill>
                <a:prstClr val="black"/>
              </a:solidFill>
              <a:latin typeface="ＭＳ Ｐゴシック" panose="020B0600070205080204" pitchFamily="50" charset="-128"/>
              <a:cs typeface="Meiryo UI" pitchFamily="50" charset="-128"/>
            </a:endParaRPr>
          </a:p>
        </p:txBody>
      </p:sp>
      <p:sp>
        <p:nvSpPr>
          <p:cNvPr id="21" name="角丸四角形 20"/>
          <p:cNvSpPr/>
          <p:nvPr/>
        </p:nvSpPr>
        <p:spPr>
          <a:xfrm>
            <a:off x="5713589" y="1997541"/>
            <a:ext cx="1571846" cy="414024"/>
          </a:xfrm>
          <a:prstGeom prst="round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solidFill>
                  <a:schemeClr val="tx1"/>
                </a:solidFill>
              </a:rPr>
              <a:t>大きな差はなし</a:t>
            </a:r>
          </a:p>
        </p:txBody>
      </p:sp>
      <p:sp>
        <p:nvSpPr>
          <p:cNvPr id="20" name="右中かっこ 19"/>
          <p:cNvSpPr/>
          <p:nvPr/>
        </p:nvSpPr>
        <p:spPr>
          <a:xfrm>
            <a:off x="4057704" y="1988198"/>
            <a:ext cx="324312" cy="4599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角丸四角形 21"/>
          <p:cNvSpPr/>
          <p:nvPr/>
        </p:nvSpPr>
        <p:spPr>
          <a:xfrm>
            <a:off x="4387788" y="2046579"/>
            <a:ext cx="671889" cy="36004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t>比較</a:t>
            </a:r>
          </a:p>
        </p:txBody>
      </p:sp>
      <p:sp>
        <p:nvSpPr>
          <p:cNvPr id="15" name="円/楕円 14"/>
          <p:cNvSpPr/>
          <p:nvPr/>
        </p:nvSpPr>
        <p:spPr>
          <a:xfrm>
            <a:off x="4202435" y="5588653"/>
            <a:ext cx="720080" cy="1246659"/>
          </a:xfrm>
          <a:prstGeom prst="ellipse">
            <a:avLst/>
          </a:prstGeom>
          <a:noFill/>
          <a:ln w="28575">
            <a:prstDash val="sysDash"/>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3" name="テキスト ボックス 22"/>
          <p:cNvSpPr txBox="1"/>
          <p:nvPr/>
        </p:nvSpPr>
        <p:spPr>
          <a:xfrm>
            <a:off x="4665296" y="2036044"/>
            <a:ext cx="969496" cy="751845"/>
          </a:xfrm>
          <a:prstGeom prst="rect">
            <a:avLst/>
          </a:prstGeom>
          <a:noFill/>
        </p:spPr>
        <p:txBody>
          <a:bodyPr vert="eaVert" wrap="square" rtlCol="0">
            <a:spAutoFit/>
          </a:bodyPr>
          <a:lstStyle/>
          <a:p>
            <a:r>
              <a:rPr kumimoji="1" lang="ja-JP" altLang="en-US" sz="1100" dirty="0"/>
              <a:t>結果</a:t>
            </a:r>
            <a:r>
              <a:rPr kumimoji="1" lang="en-US" altLang="ja-JP" sz="1100" dirty="0"/>
              <a:t/>
            </a:r>
            <a:br>
              <a:rPr kumimoji="1" lang="en-US" altLang="ja-JP" sz="1100" dirty="0"/>
            </a:br>
            <a:r>
              <a:rPr kumimoji="1" lang="en-US" altLang="ja-JP" sz="1100" dirty="0"/>
              <a:t/>
            </a:r>
            <a:br>
              <a:rPr kumimoji="1" lang="en-US" altLang="ja-JP" sz="1100" dirty="0"/>
            </a:br>
            <a:endParaRPr kumimoji="1" lang="en-US" altLang="ja-JP" sz="1100" dirty="0"/>
          </a:p>
          <a:p>
            <a:endParaRPr kumimoji="1" lang="ja-JP" altLang="en-US" dirty="0"/>
          </a:p>
        </p:txBody>
      </p:sp>
      <p:sp>
        <p:nvSpPr>
          <p:cNvPr id="14" name="円/楕円 13"/>
          <p:cNvSpPr/>
          <p:nvPr/>
        </p:nvSpPr>
        <p:spPr>
          <a:xfrm>
            <a:off x="7145068" y="5616037"/>
            <a:ext cx="661960" cy="1219275"/>
          </a:xfrm>
          <a:prstGeom prst="ellipse">
            <a:avLst/>
          </a:prstGeom>
          <a:noFill/>
          <a:ln w="28575">
            <a:prstDash val="sysDash"/>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7" name="円/楕円 26"/>
          <p:cNvSpPr/>
          <p:nvPr/>
        </p:nvSpPr>
        <p:spPr>
          <a:xfrm>
            <a:off x="7782413" y="5548379"/>
            <a:ext cx="1202206" cy="1309621"/>
          </a:xfrm>
          <a:prstGeom prst="ellipse">
            <a:avLst/>
          </a:prstGeom>
          <a:noFill/>
          <a:ln w="28575">
            <a:solidFill>
              <a:srgbClr val="92D050"/>
            </a:solidFill>
            <a:prstDash val="sysDash"/>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cxnSp>
        <p:nvCxnSpPr>
          <p:cNvPr id="19" name="直線コネクタ 18"/>
          <p:cNvCxnSpPr>
            <a:endCxn id="14" idx="0"/>
          </p:cNvCxnSpPr>
          <p:nvPr/>
        </p:nvCxnSpPr>
        <p:spPr>
          <a:xfrm>
            <a:off x="6636529" y="2409600"/>
            <a:ext cx="839519" cy="3206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555021" y="3304362"/>
            <a:ext cx="347635" cy="2459933"/>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053280" y="-10834"/>
            <a:ext cx="1127232" cy="577081"/>
          </a:xfrm>
          <a:prstGeom prst="rect">
            <a:avLst/>
          </a:prstGeom>
          <a:solidFill>
            <a:srgbClr val="0070C0"/>
          </a:solidFill>
        </p:spPr>
        <p:txBody>
          <a:bodyPr wrap="none" rtlCol="0">
            <a:spAutoFit/>
          </a:bodyPr>
          <a:lstStyle/>
          <a:p>
            <a:r>
              <a:rPr kumimoji="1" lang="ja-JP" altLang="en-US" sz="1050" b="1" dirty="0">
                <a:solidFill>
                  <a:schemeClr val="bg1"/>
                </a:solidFill>
                <a:latin typeface="Meiryo UI" pitchFamily="50" charset="-128"/>
                <a:ea typeface="Meiryo UI" pitchFamily="50" charset="-128"/>
                <a:cs typeface="Meiryo UI" pitchFamily="50" charset="-128"/>
              </a:rPr>
              <a:t>大阪府検討部会</a:t>
            </a:r>
            <a:endParaRPr kumimoji="1" lang="en-US" altLang="ja-JP" sz="1050" b="1" dirty="0">
              <a:solidFill>
                <a:schemeClr val="bg1"/>
              </a:solidFill>
              <a:latin typeface="Meiryo UI" pitchFamily="50" charset="-128"/>
              <a:ea typeface="Meiryo UI" pitchFamily="50" charset="-128"/>
              <a:cs typeface="Meiryo UI" pitchFamily="50" charset="-128"/>
            </a:endParaRPr>
          </a:p>
          <a:p>
            <a:r>
              <a:rPr kumimoji="1" lang="ja-JP" altLang="en-US" sz="1050" b="1" dirty="0">
                <a:solidFill>
                  <a:schemeClr val="bg1"/>
                </a:solidFill>
                <a:latin typeface="Meiryo UI" pitchFamily="50" charset="-128"/>
                <a:ea typeface="Meiryo UI" pitchFamily="50" charset="-128"/>
                <a:cs typeface="Meiryo UI" pitchFamily="50" charset="-128"/>
              </a:rPr>
              <a:t>高住連提出資料</a:t>
            </a:r>
            <a:endParaRPr kumimoji="1" lang="en-US" altLang="ja-JP" sz="1050" b="1" dirty="0">
              <a:solidFill>
                <a:schemeClr val="bg1"/>
              </a:solidFill>
              <a:latin typeface="Meiryo UI" pitchFamily="50" charset="-128"/>
              <a:ea typeface="Meiryo UI" pitchFamily="50" charset="-128"/>
              <a:cs typeface="Meiryo UI" pitchFamily="50" charset="-128"/>
            </a:endParaRPr>
          </a:p>
          <a:p>
            <a:r>
              <a:rPr lang="ja-JP" altLang="en-US" sz="1050" b="1" dirty="0">
                <a:solidFill>
                  <a:schemeClr val="bg1"/>
                </a:solidFill>
                <a:latin typeface="Meiryo UI" pitchFamily="50" charset="-128"/>
                <a:ea typeface="Meiryo UI" pitchFamily="50" charset="-128"/>
                <a:cs typeface="Meiryo UI" pitchFamily="50" charset="-128"/>
              </a:rPr>
              <a:t>（一部修正）</a:t>
            </a:r>
            <a:endParaRPr kumimoji="1" lang="ja-JP" altLang="en-US" sz="1050" b="1" dirty="0">
              <a:solidFill>
                <a:schemeClr val="bg1"/>
              </a:solidFill>
              <a:latin typeface="Meiryo UI" pitchFamily="50" charset="-128"/>
              <a:ea typeface="Meiryo UI" pitchFamily="50" charset="-128"/>
              <a:cs typeface="Meiryo UI"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本チェックリストの背景</a:t>
            </a:r>
          </a:p>
        </p:txBody>
      </p:sp>
      <p:sp>
        <p:nvSpPr>
          <p:cNvPr id="3" name="コンテンツ プレースホルダ 2"/>
          <p:cNvSpPr>
            <a:spLocks noGrp="1"/>
          </p:cNvSpPr>
          <p:nvPr>
            <p:ph idx="1"/>
          </p:nvPr>
        </p:nvSpPr>
        <p:spPr/>
        <p:txBody>
          <a:bodyPr>
            <a:normAutofit lnSpcReduction="10000"/>
          </a:bodyPr>
          <a:lstStyle/>
          <a:p>
            <a:r>
              <a:rPr kumimoji="1" lang="ja-JP" altLang="en-US" dirty="0"/>
              <a:t>本チェックリストの対象</a:t>
            </a:r>
            <a:endParaRPr kumimoji="1" lang="en-US" altLang="ja-JP" dirty="0"/>
          </a:p>
          <a:p>
            <a:pPr>
              <a:buNone/>
            </a:pPr>
            <a:r>
              <a:rPr lang="ja-JP" altLang="en-US" dirty="0"/>
              <a:t>　</a:t>
            </a:r>
            <a:r>
              <a:rPr kumimoji="1" lang="ja-JP" altLang="en-US" dirty="0"/>
              <a:t>＝介護保険の居宅サービスを外付けで利用して生活する住まい</a:t>
            </a:r>
            <a:endParaRPr kumimoji="1" lang="en-US" altLang="ja-JP" dirty="0"/>
          </a:p>
          <a:p>
            <a:pPr lvl="1"/>
            <a:r>
              <a:rPr lang="ja-JP" altLang="en-US" dirty="0"/>
              <a:t> 住宅型有料老人ホーム</a:t>
            </a:r>
            <a:endParaRPr lang="en-US" altLang="ja-JP" dirty="0"/>
          </a:p>
          <a:p>
            <a:pPr lvl="1"/>
            <a:r>
              <a:rPr lang="en-US" altLang="ja-JP" dirty="0"/>
              <a:t> </a:t>
            </a:r>
            <a:r>
              <a:rPr lang="ja-JP" altLang="en-US" dirty="0"/>
              <a:t>サービス付き高齢者向け住宅</a:t>
            </a:r>
            <a:endParaRPr lang="en-US" altLang="ja-JP" dirty="0"/>
          </a:p>
          <a:p>
            <a:pPr lvl="2">
              <a:buNone/>
            </a:pPr>
            <a:r>
              <a:rPr lang="ja-JP" altLang="en-US" sz="1600" dirty="0"/>
              <a:t>　　</a:t>
            </a:r>
            <a:r>
              <a:rPr lang="en-US" altLang="ja-JP" sz="1600" dirty="0"/>
              <a:t>※</a:t>
            </a:r>
            <a:r>
              <a:rPr lang="ja-JP" altLang="en-US" sz="1600" dirty="0"/>
              <a:t>介護付きホーム（特定施設入居者生活介護）の指定を受けていないもの</a:t>
            </a:r>
            <a:endParaRPr lang="en-US" altLang="ja-JP" sz="1600" dirty="0"/>
          </a:p>
          <a:p>
            <a:pPr>
              <a:buNone/>
            </a:pPr>
            <a:endParaRPr lang="en-US" altLang="ja-JP" dirty="0"/>
          </a:p>
          <a:p>
            <a:r>
              <a:rPr kumimoji="1" lang="ja-JP" altLang="en-US" dirty="0"/>
              <a:t>各種指摘</a:t>
            </a:r>
            <a:r>
              <a:rPr lang="ja-JP" altLang="en-US" dirty="0"/>
              <a:t>（参考資料）</a:t>
            </a:r>
            <a:endParaRPr kumimoji="1" lang="en-US" altLang="ja-JP" dirty="0"/>
          </a:p>
          <a:p>
            <a:pPr lvl="1"/>
            <a:r>
              <a:rPr lang="en-US" altLang="ja-JP" sz="2000" dirty="0"/>
              <a:t> 【</a:t>
            </a:r>
            <a:r>
              <a:rPr lang="ja-JP" altLang="en-US" sz="2000" dirty="0"/>
              <a:t>大阪府</a:t>
            </a:r>
            <a:r>
              <a:rPr lang="en-US" altLang="ja-JP" sz="2000" dirty="0"/>
              <a:t>】</a:t>
            </a:r>
            <a:r>
              <a:rPr lang="ja-JP" altLang="en-US" sz="2000" dirty="0"/>
              <a:t>有料老人ホーム、サービス付き高齢者向け住宅等における入居者の介護サービス利用状況に係る実態調査（平成</a:t>
            </a:r>
            <a:r>
              <a:rPr lang="en-US" altLang="ja-JP" sz="2000" dirty="0"/>
              <a:t>28</a:t>
            </a:r>
            <a:r>
              <a:rPr lang="ja-JP" altLang="en-US" sz="2000" dirty="0"/>
              <a:t>年</a:t>
            </a:r>
            <a:r>
              <a:rPr lang="en-US" altLang="ja-JP" sz="2000" dirty="0"/>
              <a:t>9</a:t>
            </a:r>
            <a:r>
              <a:rPr lang="ja-JP" altLang="en-US" sz="2000" dirty="0"/>
              <a:t>月）</a:t>
            </a:r>
            <a:endParaRPr lang="en-US" altLang="ja-JP" sz="2000" dirty="0"/>
          </a:p>
          <a:p>
            <a:pPr lvl="1"/>
            <a:r>
              <a:rPr lang="en-US" altLang="ja-JP" sz="2000" dirty="0"/>
              <a:t> 【</a:t>
            </a:r>
            <a:r>
              <a:rPr lang="ja-JP" altLang="en-US" sz="2000" dirty="0"/>
              <a:t>大阪府</a:t>
            </a:r>
            <a:r>
              <a:rPr lang="en-US" altLang="ja-JP" sz="2000" dirty="0"/>
              <a:t>】</a:t>
            </a:r>
            <a:r>
              <a:rPr lang="ja-JP" altLang="en-US" sz="2000" dirty="0"/>
              <a:t>大阪府高齢者保健福祉計画推進審議会専門部会報告書（平成</a:t>
            </a:r>
            <a:r>
              <a:rPr lang="en-US" altLang="ja-JP" sz="2000" dirty="0"/>
              <a:t>28</a:t>
            </a:r>
            <a:r>
              <a:rPr lang="ja-JP" altLang="en-US" sz="2000" dirty="0"/>
              <a:t>年</a:t>
            </a:r>
            <a:r>
              <a:rPr lang="en-US" altLang="ja-JP" sz="2000" dirty="0"/>
              <a:t>12</a:t>
            </a:r>
            <a:r>
              <a:rPr lang="ja-JP" altLang="en-US" sz="2000" dirty="0"/>
              <a:t>月</a:t>
            </a:r>
            <a:r>
              <a:rPr lang="en-US" altLang="ja-JP" sz="2000" dirty="0"/>
              <a:t>26</a:t>
            </a:r>
            <a:r>
              <a:rPr lang="ja-JP" altLang="en-US" sz="2000" dirty="0"/>
              <a:t>日）</a:t>
            </a:r>
          </a:p>
          <a:p>
            <a:pPr lvl="1"/>
            <a:r>
              <a:rPr lang="en-US" altLang="ja-JP" sz="2000" dirty="0"/>
              <a:t> 【</a:t>
            </a:r>
            <a:r>
              <a:rPr lang="ja-JP" altLang="en-US" sz="2000" dirty="0"/>
              <a:t>厚生労働省</a:t>
            </a:r>
            <a:r>
              <a:rPr lang="en-US" altLang="ja-JP" sz="2000" dirty="0"/>
              <a:t>】</a:t>
            </a:r>
            <a:r>
              <a:rPr lang="ja-JP" altLang="en-US" sz="2000" dirty="0"/>
              <a:t>全国介護保険・高齢者保健福祉担当課長会議（平成</a:t>
            </a:r>
            <a:r>
              <a:rPr lang="en-US" altLang="ja-JP" sz="2000" dirty="0"/>
              <a:t>29</a:t>
            </a:r>
            <a:r>
              <a:rPr lang="ja-JP" altLang="en-US" sz="2000" dirty="0"/>
              <a:t>年</a:t>
            </a:r>
            <a:r>
              <a:rPr lang="en-US" altLang="ja-JP" sz="2000" dirty="0"/>
              <a:t>3</a:t>
            </a:r>
            <a:r>
              <a:rPr lang="ja-JP" altLang="en-US" sz="2000" dirty="0"/>
              <a:t>月</a:t>
            </a:r>
            <a:r>
              <a:rPr lang="en-US" altLang="ja-JP" sz="2000" dirty="0"/>
              <a:t>10</a:t>
            </a:r>
            <a:r>
              <a:rPr lang="ja-JP" altLang="en-US" sz="2000" dirty="0"/>
              <a:t>日）</a:t>
            </a:r>
          </a:p>
          <a:p>
            <a:pPr lvl="1"/>
            <a:r>
              <a:rPr lang="en-US" altLang="ja-JP" sz="2000" dirty="0"/>
              <a:t> 【</a:t>
            </a:r>
            <a:r>
              <a:rPr lang="ja-JP" altLang="en-US" sz="2000" dirty="0"/>
              <a:t>財務省</a:t>
            </a:r>
            <a:r>
              <a:rPr lang="en-US" altLang="ja-JP" sz="2000" dirty="0"/>
              <a:t>】</a:t>
            </a:r>
            <a:r>
              <a:rPr lang="ja-JP" altLang="en-US" sz="2000" dirty="0"/>
              <a:t>財政制度等審議会建議（平成</a:t>
            </a:r>
            <a:r>
              <a:rPr lang="en-US" altLang="ja-JP" sz="2000" dirty="0"/>
              <a:t>29</a:t>
            </a:r>
            <a:r>
              <a:rPr lang="ja-JP" altLang="en-US" sz="2000" dirty="0"/>
              <a:t>年</a:t>
            </a:r>
            <a:r>
              <a:rPr lang="en-US" altLang="ja-JP" sz="2000" dirty="0"/>
              <a:t>5</a:t>
            </a:r>
            <a:r>
              <a:rPr lang="ja-JP" altLang="en-US" sz="2000" dirty="0"/>
              <a:t>月</a:t>
            </a:r>
            <a:r>
              <a:rPr lang="en-US" altLang="ja-JP" sz="2000" dirty="0"/>
              <a:t>25</a:t>
            </a:r>
            <a:r>
              <a:rPr lang="ja-JP" altLang="en-US" sz="2000" dirty="0"/>
              <a:t>日）</a:t>
            </a:r>
            <a:endParaRPr lang="en-US" altLang="ja-JP" sz="2000" dirty="0"/>
          </a:p>
          <a:p>
            <a:pPr lvl="1"/>
            <a:r>
              <a:rPr kumimoji="1" lang="en-US" altLang="ja-JP" sz="2000" dirty="0"/>
              <a:t>【</a:t>
            </a:r>
            <a:r>
              <a:rPr lang="ja-JP" altLang="en-US" sz="2000" dirty="0"/>
              <a:t>厚生労働省</a:t>
            </a:r>
            <a:r>
              <a:rPr lang="en-US" altLang="ja-JP" sz="2000" dirty="0"/>
              <a:t>】</a:t>
            </a:r>
            <a:r>
              <a:rPr lang="ja-JP" altLang="en-US" sz="2000" dirty="0"/>
              <a:t>老健局介護保険指導室事務連絡（平成</a:t>
            </a:r>
            <a:r>
              <a:rPr lang="en-US" altLang="ja-JP" sz="2000" dirty="0"/>
              <a:t>29</a:t>
            </a:r>
            <a:r>
              <a:rPr lang="ja-JP" altLang="en-US" sz="2000" dirty="0"/>
              <a:t>年</a:t>
            </a:r>
            <a:r>
              <a:rPr lang="en-US" altLang="ja-JP" sz="2000" dirty="0"/>
              <a:t>7</a:t>
            </a:r>
            <a:r>
              <a:rPr lang="ja-JP" altLang="en-US" sz="2000" dirty="0"/>
              <a:t>月</a:t>
            </a:r>
            <a:r>
              <a:rPr lang="en-US" altLang="ja-JP" sz="2000" dirty="0"/>
              <a:t>10</a:t>
            </a:r>
            <a:r>
              <a:rPr lang="ja-JP" altLang="en-US" sz="2000" dirty="0"/>
              <a:t>日）</a:t>
            </a:r>
            <a:endParaRPr kumimoji="1" lang="en-US" altLang="ja-JP" sz="2000" dirty="0"/>
          </a:p>
        </p:txBody>
      </p:sp>
      <p:sp>
        <p:nvSpPr>
          <p:cNvPr id="4" name="スライド番号プレースホルダ 3"/>
          <p:cNvSpPr>
            <a:spLocks noGrp="1"/>
          </p:cNvSpPr>
          <p:nvPr>
            <p:ph type="sldNum" sz="quarter" idx="12"/>
          </p:nvPr>
        </p:nvSpPr>
        <p:spPr/>
        <p:txBody>
          <a:bodyPr/>
          <a:lstStyle/>
          <a:p>
            <a:fld id="{803248FD-A2E1-4E67-BF7B-16CD923C5685}" type="slidenum">
              <a:rPr kumimoji="1" lang="ja-JP" altLang="en-US" smtClean="0"/>
              <a:pPr/>
              <a:t>2</a:t>
            </a:fld>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7010400" y="6492875"/>
            <a:ext cx="2133600" cy="365125"/>
          </a:xfrm>
        </p:spPr>
        <p:txBody>
          <a:bodyPr/>
          <a:lstStyle/>
          <a:p>
            <a:pPr>
              <a:defRPr/>
            </a:pPr>
            <a:fld id="{D59C72D3-4F1C-4E19-891B-2055B8FB3B73}" type="slidenum">
              <a:rPr lang="ja-JP" altLang="en-US" smtClean="0"/>
              <a:pPr>
                <a:defRPr/>
              </a:pPr>
              <a:t>20</a:t>
            </a:fld>
            <a:endParaRPr lang="ja-JP" altLang="en-US" dirty="0"/>
          </a:p>
        </p:txBody>
      </p:sp>
      <p:sp>
        <p:nvSpPr>
          <p:cNvPr id="3" name="正方形/長方形 2"/>
          <p:cNvSpPr/>
          <p:nvPr/>
        </p:nvSpPr>
        <p:spPr>
          <a:xfrm>
            <a:off x="-19050" y="0"/>
            <a:ext cx="916305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latin typeface="ＭＳ Ｐゴシック" panose="020B0600070205080204" pitchFamily="50" charset="-128"/>
                <a:ea typeface="ＭＳ Ｐゴシック" panose="020B0600070205080204" pitchFamily="50" charset="-128"/>
              </a:rPr>
              <a:t>大阪府高齢者住まい介護サービス利用状況実態調査結果の課題</a:t>
            </a:r>
          </a:p>
        </p:txBody>
      </p:sp>
      <p:sp>
        <p:nvSpPr>
          <p:cNvPr id="4" name="正方形/長方形 3"/>
          <p:cNvSpPr/>
          <p:nvPr/>
        </p:nvSpPr>
        <p:spPr>
          <a:xfrm>
            <a:off x="251520" y="476672"/>
            <a:ext cx="8640960" cy="720080"/>
          </a:xfrm>
          <a:prstGeom prst="rect">
            <a:avLst/>
          </a:prstGeom>
          <a:ln w="22225"/>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200" dirty="0">
                <a:latin typeface="+mn-ea"/>
                <a:cs typeface="Meiryo UI" pitchFamily="50" charset="-128"/>
              </a:rPr>
              <a:t>大阪府高齢者住まい介護サービス利用状況実態調査結果については、</a:t>
            </a:r>
            <a:r>
              <a:rPr lang="ja-JP" altLang="en-US" sz="1200" dirty="0">
                <a:latin typeface="+mn-ea"/>
                <a:cs typeface="Meiryo UI" pitchFamily="50" charset="-128"/>
              </a:rPr>
              <a:t>サービス付き高齢者向け住宅や住宅型有料老人ホームの</a:t>
            </a:r>
            <a:endParaRPr lang="en-US" altLang="ja-JP" sz="1200" dirty="0">
              <a:latin typeface="+mn-ea"/>
              <a:cs typeface="Meiryo UI" pitchFamily="50" charset="-128"/>
            </a:endParaRPr>
          </a:p>
          <a:p>
            <a:r>
              <a:rPr lang="ja-JP" altLang="en-US" sz="1200" dirty="0">
                <a:latin typeface="+mn-ea"/>
                <a:cs typeface="Meiryo UI" pitchFamily="50" charset="-128"/>
              </a:rPr>
              <a:t>入居者の介護保険利用額の実態と、大きく異なる可能性。</a:t>
            </a:r>
            <a:endParaRPr kumimoji="1" lang="en-US" altLang="ja-JP" sz="1200" dirty="0">
              <a:latin typeface="+mn-ea"/>
              <a:cs typeface="Meiryo UI" pitchFamily="50" charset="-128"/>
            </a:endParaRPr>
          </a:p>
        </p:txBody>
      </p:sp>
      <p:sp>
        <p:nvSpPr>
          <p:cNvPr id="5" name="テキスト ボックス 4"/>
          <p:cNvSpPr txBox="1"/>
          <p:nvPr/>
        </p:nvSpPr>
        <p:spPr>
          <a:xfrm>
            <a:off x="251520" y="1340768"/>
            <a:ext cx="8784976" cy="4916731"/>
          </a:xfrm>
          <a:prstGeom prst="rect">
            <a:avLst/>
          </a:prstGeom>
          <a:noFill/>
        </p:spPr>
        <p:txBody>
          <a:bodyPr wrap="square" rtlCol="0">
            <a:spAutoFit/>
          </a:bodyPr>
          <a:lstStyle/>
          <a:p>
            <a:pPr marL="342900" indent="-342900">
              <a:buFont typeface="+mj-lt"/>
              <a:buAutoNum type="arabicPeriod"/>
            </a:pPr>
            <a:r>
              <a:rPr lang="ja-JP" altLang="en-US" sz="1200" dirty="0">
                <a:latin typeface="+mn-ea"/>
                <a:cs typeface="Meiryo UI" pitchFamily="50" charset="-128"/>
              </a:rPr>
              <a:t>大阪府の生活保護受給者割合はもともと高い上に、サ付・住宅型有老に住民票がある入居者のみのサービスの利用実態</a:t>
            </a:r>
          </a:p>
          <a:p>
            <a:pPr marL="342900" indent="-342900">
              <a:spcBef>
                <a:spcPts val="600"/>
              </a:spcBef>
            </a:pPr>
            <a:r>
              <a:rPr lang="ja-JP" altLang="en-US" sz="1200" dirty="0">
                <a:latin typeface="+mn-ea"/>
                <a:cs typeface="Meiryo UI" pitchFamily="50" charset="-128"/>
              </a:rPr>
              <a:t>　　　→</a:t>
            </a:r>
            <a:r>
              <a:rPr lang="ja-JP" altLang="en-US" sz="1200" b="1" dirty="0">
                <a:latin typeface="+mn-ea"/>
                <a:cs typeface="Meiryo UI" pitchFamily="50" charset="-128"/>
              </a:rPr>
              <a:t>大阪府実態調査結果は、生活保護受給者割合が非常に高い</a:t>
            </a:r>
            <a:r>
              <a:rPr lang="ja-JP" altLang="en-US" sz="1200" dirty="0">
                <a:latin typeface="+mn-ea"/>
                <a:cs typeface="Meiryo UI" pitchFamily="50" charset="-128"/>
              </a:rPr>
              <a:t>。</a:t>
            </a:r>
            <a:endParaRPr lang="en-US" altLang="ja-JP" sz="1200" dirty="0">
              <a:latin typeface="+mn-ea"/>
              <a:cs typeface="Meiryo UI" pitchFamily="50" charset="-128"/>
            </a:endParaRPr>
          </a:p>
          <a:p>
            <a:pPr marL="342900" indent="-342900">
              <a:spcBef>
                <a:spcPts val="600"/>
              </a:spcBef>
            </a:pPr>
            <a:r>
              <a:rPr lang="ja-JP" altLang="en-US" sz="1200" dirty="0">
                <a:latin typeface="+mn-ea"/>
                <a:cs typeface="Meiryo UI" pitchFamily="50" charset="-128"/>
              </a:rPr>
              <a:t>　　　→生活保護受給者は利用者負担がないため、住宅型有老・サ高住の入居者全体のサービス利用実態と異なる</a:t>
            </a:r>
            <a:endParaRPr lang="en-US" altLang="ja-JP" sz="1200" dirty="0">
              <a:latin typeface="+mn-ea"/>
              <a:cs typeface="Meiryo UI" pitchFamily="50" charset="-128"/>
            </a:endParaRPr>
          </a:p>
          <a:p>
            <a:pPr marL="342900" indent="-342900"/>
            <a:r>
              <a:rPr lang="ja-JP" altLang="en-US" sz="1200" dirty="0">
                <a:latin typeface="+mn-ea"/>
                <a:cs typeface="Meiryo UI" pitchFamily="50" charset="-128"/>
              </a:rPr>
              <a:t>　　　　 可能性が高い。</a:t>
            </a:r>
            <a:endParaRPr lang="en-US" altLang="ja-JP" sz="1200" dirty="0">
              <a:latin typeface="+mn-ea"/>
              <a:cs typeface="Meiryo UI" pitchFamily="50" charset="-128"/>
            </a:endParaRPr>
          </a:p>
          <a:p>
            <a:pPr marL="342900" indent="-342900"/>
            <a:endParaRPr lang="en-US" altLang="ja-JP" sz="1600" dirty="0">
              <a:latin typeface="Meiryo UI" pitchFamily="50" charset="-128"/>
              <a:ea typeface="Meiryo UI" pitchFamily="50" charset="-128"/>
              <a:cs typeface="Meiryo UI" pitchFamily="50" charset="-128"/>
            </a:endParaRPr>
          </a:p>
          <a:p>
            <a:pPr marL="342900" indent="-342900"/>
            <a:endParaRPr lang="en-US" altLang="ja-JP" sz="1600" dirty="0">
              <a:latin typeface="Meiryo UI" pitchFamily="50" charset="-128"/>
              <a:ea typeface="Meiryo UI" pitchFamily="50" charset="-128"/>
              <a:cs typeface="Meiryo UI" pitchFamily="50" charset="-128"/>
            </a:endParaRPr>
          </a:p>
          <a:p>
            <a:pPr marL="342900" indent="-342900"/>
            <a:endParaRPr lang="en-US" altLang="ja-JP" sz="1600" dirty="0">
              <a:latin typeface="Meiryo UI" pitchFamily="50" charset="-128"/>
              <a:ea typeface="Meiryo UI" pitchFamily="50" charset="-128"/>
              <a:cs typeface="Meiryo UI" pitchFamily="50" charset="-128"/>
            </a:endParaRPr>
          </a:p>
          <a:p>
            <a:pPr marL="342900" indent="-342900"/>
            <a:endParaRPr lang="en-US" altLang="ja-JP" sz="1600" dirty="0">
              <a:latin typeface="Meiryo UI" pitchFamily="50" charset="-128"/>
              <a:ea typeface="Meiryo UI" pitchFamily="50" charset="-128"/>
              <a:cs typeface="Meiryo UI" pitchFamily="50" charset="-128"/>
            </a:endParaRPr>
          </a:p>
          <a:p>
            <a:pPr marL="342900" indent="-342900"/>
            <a:endParaRPr lang="en-US" altLang="ja-JP" sz="1000" dirty="0">
              <a:latin typeface="Meiryo UI" pitchFamily="50" charset="-128"/>
              <a:ea typeface="Meiryo UI" pitchFamily="50" charset="-128"/>
              <a:cs typeface="Meiryo UI" pitchFamily="50" charset="-128"/>
            </a:endParaRPr>
          </a:p>
          <a:p>
            <a:pPr marL="342900" indent="-342900"/>
            <a:endParaRPr lang="en-US" altLang="ja-JP" sz="1000" dirty="0">
              <a:latin typeface="Meiryo UI" pitchFamily="50" charset="-128"/>
              <a:ea typeface="Meiryo UI" pitchFamily="50" charset="-128"/>
              <a:cs typeface="Meiryo UI" pitchFamily="50" charset="-128"/>
            </a:endParaRPr>
          </a:p>
          <a:p>
            <a:pPr marL="342900" indent="-342900"/>
            <a:endParaRPr lang="en-US" altLang="ja-JP" sz="1000" dirty="0">
              <a:latin typeface="Meiryo UI" pitchFamily="50" charset="-128"/>
              <a:ea typeface="Meiryo UI" pitchFamily="50" charset="-128"/>
              <a:cs typeface="Meiryo UI" pitchFamily="50" charset="-128"/>
            </a:endParaRPr>
          </a:p>
          <a:p>
            <a:pPr marL="342900" indent="-342900"/>
            <a:endParaRPr lang="en-US" altLang="ja-JP" sz="1000" dirty="0">
              <a:latin typeface="Meiryo UI" pitchFamily="50" charset="-128"/>
              <a:ea typeface="Meiryo UI" pitchFamily="50" charset="-128"/>
              <a:cs typeface="Meiryo UI" pitchFamily="50" charset="-128"/>
            </a:endParaRPr>
          </a:p>
          <a:p>
            <a:pPr marL="342900" indent="-342900"/>
            <a:endParaRPr lang="en-US" altLang="ja-JP" sz="1000" dirty="0">
              <a:latin typeface="Meiryo UI" pitchFamily="50" charset="-128"/>
              <a:ea typeface="Meiryo UI" pitchFamily="50" charset="-128"/>
              <a:cs typeface="Meiryo UI" pitchFamily="50" charset="-128"/>
            </a:endParaRPr>
          </a:p>
          <a:p>
            <a:pPr marL="342900" indent="-342900"/>
            <a:endParaRPr lang="en-US" altLang="ja-JP" sz="1600" dirty="0">
              <a:latin typeface="Meiryo UI" pitchFamily="50" charset="-128"/>
              <a:ea typeface="Meiryo UI" pitchFamily="50" charset="-128"/>
              <a:cs typeface="Meiryo UI" pitchFamily="50" charset="-128"/>
            </a:endParaRPr>
          </a:p>
          <a:p>
            <a:pPr marL="342900" indent="-342900"/>
            <a:r>
              <a:rPr lang="ja-JP" altLang="en-US" sz="1200" dirty="0">
                <a:latin typeface="+mn-ea"/>
                <a:cs typeface="Meiryo UI" pitchFamily="50" charset="-128"/>
              </a:rPr>
              <a:t>２．</a:t>
            </a:r>
            <a:r>
              <a:rPr lang="ja-JP" altLang="en-US" sz="1200" b="1" dirty="0">
                <a:latin typeface="+mn-ea"/>
                <a:cs typeface="Meiryo UI" pitchFamily="50" charset="-128"/>
              </a:rPr>
              <a:t>区分支給限度基準額に対する利用割合の算定方法が不適切</a:t>
            </a:r>
            <a:endParaRPr lang="en-US" altLang="ja-JP" sz="1200" b="1" dirty="0">
              <a:latin typeface="+mn-ea"/>
              <a:cs typeface="Meiryo UI" pitchFamily="50" charset="-128"/>
            </a:endParaRPr>
          </a:p>
          <a:p>
            <a:pPr marL="342900" indent="-342900">
              <a:spcBef>
                <a:spcPts val="600"/>
              </a:spcBef>
            </a:pPr>
            <a:r>
              <a:rPr lang="ja-JP" altLang="en-US" sz="1200" dirty="0">
                <a:latin typeface="+mn-ea"/>
                <a:cs typeface="Meiryo UI" pitchFamily="50" charset="-128"/>
              </a:rPr>
              <a:t>　　　✓報告書で指摘している居宅療養管理指導料のほか、</a:t>
            </a:r>
            <a:endParaRPr lang="en-US" altLang="ja-JP" sz="1200" dirty="0">
              <a:latin typeface="+mn-ea"/>
              <a:cs typeface="Meiryo UI" pitchFamily="50" charset="-128"/>
            </a:endParaRPr>
          </a:p>
          <a:p>
            <a:pPr marL="342900" indent="-342900"/>
            <a:r>
              <a:rPr lang="ja-JP" altLang="en-US" sz="1200" dirty="0">
                <a:latin typeface="+mn-ea"/>
                <a:cs typeface="Meiryo UI" pitchFamily="50" charset="-128"/>
              </a:rPr>
              <a:t>　　　　 区分支給限度基準額には入れない加算が含まれている。</a:t>
            </a:r>
            <a:endParaRPr lang="en-US" altLang="ja-JP" sz="1200" dirty="0">
              <a:latin typeface="+mn-ea"/>
              <a:cs typeface="Meiryo UI" pitchFamily="50" charset="-128"/>
            </a:endParaRPr>
          </a:p>
          <a:p>
            <a:pPr marL="342900" indent="-342900">
              <a:spcBef>
                <a:spcPts val="300"/>
              </a:spcBef>
            </a:pPr>
            <a:r>
              <a:rPr lang="ja-JP" altLang="en-US" sz="1200" dirty="0">
                <a:latin typeface="+mn-ea"/>
                <a:cs typeface="Meiryo UI" pitchFamily="50" charset="-128"/>
              </a:rPr>
              <a:t>　　　　　・介護職員処遇改善加算（訪問看護等以外の右記サービス）</a:t>
            </a:r>
            <a:endParaRPr lang="en-US" altLang="ja-JP" sz="1200" dirty="0">
              <a:latin typeface="+mn-ea"/>
              <a:cs typeface="Meiryo UI" pitchFamily="50" charset="-128"/>
            </a:endParaRPr>
          </a:p>
          <a:p>
            <a:pPr marL="342900" indent="-342900"/>
            <a:r>
              <a:rPr lang="ja-JP" altLang="en-US" sz="1200" dirty="0">
                <a:latin typeface="+mn-ea"/>
                <a:cs typeface="Meiryo UI" pitchFamily="50" charset="-128"/>
              </a:rPr>
              <a:t>　　　　　・サービス提供体制強化加算（</a:t>
            </a:r>
            <a:r>
              <a:rPr lang="en-US" altLang="ja-JP" sz="1200" dirty="0">
                <a:latin typeface="+mn-ea"/>
                <a:cs typeface="Meiryo UI" pitchFamily="50" charset="-128"/>
              </a:rPr>
              <a:t>6</a:t>
            </a:r>
            <a:r>
              <a:rPr lang="ja-JP" altLang="en-US" sz="1200" dirty="0">
                <a:latin typeface="+mn-ea"/>
                <a:cs typeface="Meiryo UI" pitchFamily="50" charset="-128"/>
              </a:rPr>
              <a:t>～</a:t>
            </a:r>
            <a:r>
              <a:rPr lang="en-US" altLang="ja-JP" sz="1200" dirty="0">
                <a:latin typeface="+mn-ea"/>
                <a:cs typeface="Meiryo UI" pitchFamily="50" charset="-128"/>
              </a:rPr>
              <a:t>18</a:t>
            </a:r>
            <a:r>
              <a:rPr lang="ja-JP" altLang="en-US" sz="1200" dirty="0">
                <a:latin typeface="+mn-ea"/>
                <a:cs typeface="Meiryo UI" pitchFamily="50" charset="-128"/>
              </a:rPr>
              <a:t>単位</a:t>
            </a:r>
            <a:r>
              <a:rPr lang="en-US" altLang="ja-JP" sz="1200" dirty="0">
                <a:latin typeface="+mn-ea"/>
                <a:cs typeface="Meiryo UI" pitchFamily="50" charset="-128"/>
              </a:rPr>
              <a:t>/</a:t>
            </a:r>
            <a:r>
              <a:rPr lang="ja-JP" altLang="en-US" sz="1200" dirty="0">
                <a:latin typeface="+mn-ea"/>
                <a:cs typeface="Meiryo UI" pitchFamily="50" charset="-128"/>
              </a:rPr>
              <a:t>日：通所介護等）</a:t>
            </a:r>
            <a:endParaRPr lang="en-US" altLang="ja-JP" sz="1200" dirty="0">
              <a:latin typeface="+mn-ea"/>
              <a:cs typeface="Meiryo UI" pitchFamily="50" charset="-128"/>
            </a:endParaRPr>
          </a:p>
          <a:p>
            <a:pPr marL="342900" indent="-342900"/>
            <a:r>
              <a:rPr lang="ja-JP" altLang="en-US" sz="1200" dirty="0">
                <a:latin typeface="+mn-ea"/>
                <a:cs typeface="Meiryo UI" pitchFamily="50" charset="-128"/>
              </a:rPr>
              <a:t>　　　　　・総合マネジメント体制強化加算（</a:t>
            </a:r>
            <a:r>
              <a:rPr lang="en-US" altLang="ja-JP" sz="1200" dirty="0">
                <a:latin typeface="+mn-ea"/>
                <a:cs typeface="Meiryo UI" pitchFamily="50" charset="-128"/>
              </a:rPr>
              <a:t>1,000</a:t>
            </a:r>
            <a:r>
              <a:rPr lang="ja-JP" altLang="en-US" sz="1200" dirty="0">
                <a:latin typeface="+mn-ea"/>
                <a:cs typeface="Meiryo UI" pitchFamily="50" charset="-128"/>
              </a:rPr>
              <a:t>単位</a:t>
            </a:r>
            <a:r>
              <a:rPr lang="en-US" altLang="ja-JP" sz="1200" dirty="0">
                <a:latin typeface="+mn-ea"/>
                <a:cs typeface="Meiryo UI" pitchFamily="50" charset="-128"/>
              </a:rPr>
              <a:t>/</a:t>
            </a:r>
            <a:r>
              <a:rPr lang="ja-JP" altLang="en-US" sz="1200" dirty="0">
                <a:latin typeface="+mn-ea"/>
                <a:cs typeface="Meiryo UI" pitchFamily="50" charset="-128"/>
              </a:rPr>
              <a:t>月：</a:t>
            </a:r>
            <a:endParaRPr lang="en-US" altLang="ja-JP" sz="1200" dirty="0">
              <a:latin typeface="+mn-ea"/>
              <a:cs typeface="Meiryo UI" pitchFamily="50" charset="-128"/>
            </a:endParaRPr>
          </a:p>
          <a:p>
            <a:pPr marL="342900" indent="-342900"/>
            <a:r>
              <a:rPr lang="ja-JP" altLang="en-US" sz="1200" dirty="0">
                <a:latin typeface="+mn-ea"/>
                <a:cs typeface="Meiryo UI" pitchFamily="50" charset="-128"/>
              </a:rPr>
              <a:t>　　　　　（定期巡回・随時対応型サービス、小規模多機能等）</a:t>
            </a:r>
            <a:endParaRPr lang="en-US" altLang="ja-JP" sz="1200" dirty="0">
              <a:latin typeface="+mn-ea"/>
              <a:cs typeface="Meiryo UI" pitchFamily="50" charset="-128"/>
            </a:endParaRPr>
          </a:p>
          <a:p>
            <a:pPr marL="342900" indent="-342900">
              <a:spcBef>
                <a:spcPts val="600"/>
              </a:spcBef>
            </a:pPr>
            <a:r>
              <a:rPr lang="ja-JP" altLang="en-US" sz="1200" dirty="0">
                <a:latin typeface="+mn-ea"/>
                <a:cs typeface="Meiryo UI" pitchFamily="50" charset="-128"/>
              </a:rPr>
              <a:t>　　　→区分支給限度基準額に対する利用割合は、 実際には、</a:t>
            </a:r>
            <a:r>
              <a:rPr lang="en-US" altLang="ja-JP" sz="1200" dirty="0">
                <a:latin typeface="+mn-ea"/>
                <a:cs typeface="Meiryo UI" pitchFamily="50" charset="-128"/>
              </a:rPr>
              <a:t>10%</a:t>
            </a:r>
            <a:r>
              <a:rPr lang="ja-JP" altLang="en-US" sz="1200" dirty="0">
                <a:latin typeface="+mn-ea"/>
                <a:cs typeface="Meiryo UI" pitchFamily="50" charset="-128"/>
              </a:rPr>
              <a:t>以上低い</a:t>
            </a:r>
            <a:endParaRPr lang="en-US" altLang="ja-JP" sz="1200" dirty="0">
              <a:latin typeface="+mn-ea"/>
              <a:cs typeface="Meiryo UI" pitchFamily="50" charset="-128"/>
            </a:endParaRPr>
          </a:p>
          <a:p>
            <a:pPr marL="342900" indent="-342900">
              <a:spcBef>
                <a:spcPts val="600"/>
              </a:spcBef>
            </a:pPr>
            <a:r>
              <a:rPr lang="ja-JP" altLang="en-US" sz="1200" dirty="0">
                <a:latin typeface="+mn-ea"/>
                <a:cs typeface="Meiryo UI" pitchFamily="50" charset="-128"/>
              </a:rPr>
              <a:t>　　　　 のではないか。</a:t>
            </a:r>
            <a:endParaRPr lang="en-US" altLang="ja-JP" sz="1200" dirty="0">
              <a:latin typeface="+mn-ea"/>
              <a:cs typeface="Meiryo UI"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11438400"/>
              </p:ext>
            </p:extLst>
          </p:nvPr>
        </p:nvGraphicFramePr>
        <p:xfrm>
          <a:off x="753008" y="2358342"/>
          <a:ext cx="5868000" cy="1650087"/>
        </p:xfrm>
        <a:graphic>
          <a:graphicData uri="http://schemas.openxmlformats.org/drawingml/2006/table">
            <a:tbl>
              <a:tblPr firstRow="1">
                <a:tableStyleId>{5C22544A-7EE6-4342-B048-85BDC9FD1C3A}</a:tableStyleId>
              </a:tblPr>
              <a:tblGrid>
                <a:gridCol w="2088232">
                  <a:extLst>
                    <a:ext uri="{9D8B030D-6E8A-4147-A177-3AD203B41FA5}">
                      <a16:colId xmlns:a16="http://schemas.microsoft.com/office/drawing/2014/main" xmlns="" val="20000"/>
                    </a:ext>
                  </a:extLst>
                </a:gridCol>
                <a:gridCol w="648072">
                  <a:extLst>
                    <a:ext uri="{9D8B030D-6E8A-4147-A177-3AD203B41FA5}">
                      <a16:colId xmlns:a16="http://schemas.microsoft.com/office/drawing/2014/main" xmlns="" val="20001"/>
                    </a:ext>
                  </a:extLst>
                </a:gridCol>
                <a:gridCol w="1565848">
                  <a:extLst>
                    <a:ext uri="{9D8B030D-6E8A-4147-A177-3AD203B41FA5}">
                      <a16:colId xmlns:a16="http://schemas.microsoft.com/office/drawing/2014/main" xmlns="" val="20002"/>
                    </a:ext>
                  </a:extLst>
                </a:gridCol>
                <a:gridCol w="1565848">
                  <a:extLst>
                    <a:ext uri="{9D8B030D-6E8A-4147-A177-3AD203B41FA5}">
                      <a16:colId xmlns:a16="http://schemas.microsoft.com/office/drawing/2014/main" xmlns="" val="20003"/>
                    </a:ext>
                  </a:extLst>
                </a:gridCol>
              </a:tblGrid>
              <a:tr h="255627">
                <a:tc gridSpan="2">
                  <a:txBody>
                    <a:bodyPr/>
                    <a:lstStyle/>
                    <a:p>
                      <a:endParaRPr kumimoji="1" lang="ja-JP" altLang="en-US" sz="1050" dirty="0">
                        <a:latin typeface="Meiryo UI" pitchFamily="50" charset="-128"/>
                        <a:ea typeface="Meiryo UI" pitchFamily="50" charset="-128"/>
                        <a:cs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050" dirty="0">
                        <a:latin typeface="Meiryo UI" pitchFamily="50" charset="-128"/>
                        <a:ea typeface="Meiryo UI" pitchFamily="50" charset="-128"/>
                        <a:cs typeface="Meiryo UI" pitchFamily="50" charset="-128"/>
                      </a:endParaRPr>
                    </a:p>
                  </a:txBody>
                  <a:tcPr/>
                </a:tc>
                <a:tc>
                  <a:txBody>
                    <a:bodyPr/>
                    <a:lstStyle/>
                    <a:p>
                      <a:pPr algn="ctr"/>
                      <a:r>
                        <a:rPr kumimoji="1" lang="ja-JP" altLang="en-US" sz="1050" dirty="0">
                          <a:latin typeface="Meiryo UI" pitchFamily="50" charset="-128"/>
                          <a:ea typeface="Meiryo UI" pitchFamily="50" charset="-128"/>
                          <a:cs typeface="Meiryo UI" pitchFamily="50" charset="-128"/>
                        </a:rPr>
                        <a:t>住宅型有料老人ホーム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Meiryo UI" pitchFamily="50" charset="-128"/>
                          <a:ea typeface="Meiryo UI" pitchFamily="50" charset="-128"/>
                          <a:cs typeface="Meiryo UI" pitchFamily="50" charset="-128"/>
                        </a:rPr>
                        <a:t>サ高住（指定なし）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5562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itchFamily="50" charset="-128"/>
                          <a:ea typeface="Meiryo UI" pitchFamily="50" charset="-128"/>
                          <a:cs typeface="Meiryo UI" pitchFamily="50" charset="-128"/>
                        </a:rPr>
                        <a:t>大阪府実態調査結果</a:t>
                      </a:r>
                      <a:endParaRPr kumimoji="1" lang="en-US" altLang="ja-JP" sz="105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itchFamily="50" charset="-128"/>
                          <a:ea typeface="Meiryo UI" pitchFamily="50" charset="-128"/>
                          <a:cs typeface="Meiryo UI" pitchFamily="50" charset="-128"/>
                        </a:rPr>
                        <a:t>（受給者</a:t>
                      </a:r>
                      <a:r>
                        <a:rPr kumimoji="1" lang="en-US" altLang="ja-JP" sz="1050" dirty="0">
                          <a:latin typeface="Meiryo UI" pitchFamily="50" charset="-128"/>
                          <a:ea typeface="Meiryo UI" pitchFamily="50" charset="-128"/>
                          <a:cs typeface="Meiryo UI" pitchFamily="50" charset="-128"/>
                        </a:rPr>
                        <a:t>/</a:t>
                      </a:r>
                      <a:r>
                        <a:rPr kumimoji="1" lang="ja-JP" altLang="en-US" sz="1050" dirty="0">
                          <a:latin typeface="Meiryo UI" pitchFamily="50" charset="-128"/>
                          <a:ea typeface="Meiryo UI" pitchFamily="50" charset="-128"/>
                          <a:cs typeface="Meiryo UI" pitchFamily="50" charset="-128"/>
                        </a:rPr>
                        <a:t>入居者総数）</a:t>
                      </a:r>
                      <a:endParaRPr kumimoji="1" lang="en-US" altLang="ja-JP"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dirty="0">
                        <a:latin typeface="Meiryo UI" pitchFamily="50" charset="-128"/>
                        <a:ea typeface="Meiryo UI" pitchFamily="50" charset="-128"/>
                        <a:cs typeface="Meiryo UI"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itchFamily="50" charset="-128"/>
                          <a:ea typeface="Meiryo UI" pitchFamily="50" charset="-128"/>
                          <a:cs typeface="Meiryo UI" pitchFamily="50" charset="-128"/>
                        </a:rPr>
                        <a:t>62.1</a:t>
                      </a:r>
                      <a:r>
                        <a:rPr kumimoji="1" lang="ja-JP" altLang="en-US" sz="1400" dirty="0">
                          <a:latin typeface="Meiryo UI" pitchFamily="50" charset="-128"/>
                          <a:ea typeface="Meiryo UI" pitchFamily="50" charset="-128"/>
                          <a:cs typeface="Meiryo UI" pitchFamily="50" charset="-128"/>
                        </a:rPr>
                        <a:t>％</a:t>
                      </a:r>
                      <a:endParaRPr kumimoji="1" lang="en-US" altLang="ja-JP" sz="140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itchFamily="50" charset="-128"/>
                          <a:ea typeface="Meiryo UI" pitchFamily="50" charset="-128"/>
                          <a:cs typeface="Meiryo UI" pitchFamily="50" charset="-128"/>
                        </a:rPr>
                        <a:t>（</a:t>
                      </a:r>
                      <a:r>
                        <a:rPr kumimoji="1" lang="en-US" altLang="ja-JP" sz="1050" dirty="0">
                          <a:latin typeface="Meiryo UI" pitchFamily="50" charset="-128"/>
                          <a:ea typeface="Meiryo UI" pitchFamily="50" charset="-128"/>
                          <a:cs typeface="Meiryo UI" pitchFamily="50" charset="-128"/>
                        </a:rPr>
                        <a:t>2,972</a:t>
                      </a:r>
                      <a:r>
                        <a:rPr kumimoji="1" lang="ja-JP" altLang="en-US" sz="1050" dirty="0">
                          <a:latin typeface="Meiryo UI" pitchFamily="50" charset="-128"/>
                          <a:ea typeface="Meiryo UI" pitchFamily="50" charset="-128"/>
                          <a:cs typeface="Meiryo UI" pitchFamily="50" charset="-128"/>
                        </a:rPr>
                        <a:t>／</a:t>
                      </a:r>
                      <a:r>
                        <a:rPr kumimoji="1" lang="en-US" altLang="ja-JP" sz="1050" dirty="0">
                          <a:latin typeface="Meiryo UI" pitchFamily="50" charset="-128"/>
                          <a:ea typeface="Meiryo UI" pitchFamily="50" charset="-128"/>
                          <a:cs typeface="Meiryo UI" pitchFamily="50" charset="-128"/>
                        </a:rPr>
                        <a:t>4,787</a:t>
                      </a:r>
                      <a:r>
                        <a:rPr kumimoji="1" lang="ja-JP" altLang="en-US" sz="1050" dirty="0">
                          <a:latin typeface="Meiryo UI" pitchFamily="50" charset="-128"/>
                          <a:ea typeface="Meiryo UI" pitchFamily="50" charset="-128"/>
                          <a:cs typeface="Meiryo UI"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itchFamily="50" charset="-128"/>
                          <a:ea typeface="Meiryo UI" pitchFamily="50" charset="-128"/>
                          <a:cs typeface="Meiryo UI" pitchFamily="50" charset="-128"/>
                        </a:rPr>
                        <a:t>41.3</a:t>
                      </a:r>
                      <a:r>
                        <a:rPr kumimoji="1" lang="ja-JP" altLang="en-US" sz="1400" dirty="0">
                          <a:latin typeface="Meiryo UI" pitchFamily="50" charset="-128"/>
                          <a:ea typeface="Meiryo UI" pitchFamily="50" charset="-128"/>
                          <a:cs typeface="Meiryo UI" pitchFamily="50" charset="-128"/>
                        </a:rPr>
                        <a:t>％</a:t>
                      </a:r>
                      <a:endParaRPr kumimoji="1" lang="en-US" altLang="ja-JP" sz="140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itchFamily="50" charset="-128"/>
                          <a:ea typeface="Meiryo UI" pitchFamily="50" charset="-128"/>
                          <a:cs typeface="Meiryo UI" pitchFamily="50" charset="-128"/>
                        </a:rPr>
                        <a:t>（</a:t>
                      </a:r>
                      <a:r>
                        <a:rPr kumimoji="1" lang="en-US" altLang="ja-JP" sz="1050" dirty="0">
                          <a:latin typeface="Meiryo UI" pitchFamily="50" charset="-128"/>
                          <a:ea typeface="Meiryo UI" pitchFamily="50" charset="-128"/>
                          <a:cs typeface="Meiryo UI" pitchFamily="50" charset="-128"/>
                        </a:rPr>
                        <a:t>1,660</a:t>
                      </a:r>
                      <a:r>
                        <a:rPr kumimoji="1" lang="ja-JP" altLang="en-US" sz="1050" dirty="0">
                          <a:latin typeface="Meiryo UI" pitchFamily="50" charset="-128"/>
                          <a:ea typeface="Meiryo UI" pitchFamily="50" charset="-128"/>
                          <a:cs typeface="Meiryo UI" pitchFamily="50" charset="-128"/>
                        </a:rPr>
                        <a:t>／</a:t>
                      </a:r>
                      <a:r>
                        <a:rPr kumimoji="1" lang="en-US" altLang="ja-JP" sz="1050" dirty="0">
                          <a:latin typeface="Meiryo UI" pitchFamily="50" charset="-128"/>
                          <a:ea typeface="Meiryo UI" pitchFamily="50" charset="-128"/>
                          <a:cs typeface="Meiryo UI" pitchFamily="50" charset="-128"/>
                        </a:rPr>
                        <a:t>4,019</a:t>
                      </a:r>
                      <a:r>
                        <a:rPr kumimoji="1" lang="ja-JP" altLang="en-US" sz="1050" dirty="0">
                          <a:latin typeface="Meiryo UI" pitchFamily="50" charset="-128"/>
                          <a:ea typeface="Meiryo UI" pitchFamily="50" charset="-128"/>
                          <a:cs typeface="Meiryo UI"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55627">
                <a:tc rowSpan="2">
                  <a:txBody>
                    <a:bodyPr/>
                    <a:lstStyle/>
                    <a:p>
                      <a:pPr algn="ctr"/>
                      <a:r>
                        <a:rPr kumimoji="1" lang="ja-JP" altLang="en-US" sz="1050" dirty="0">
                          <a:latin typeface="Meiryo UI" pitchFamily="50" charset="-128"/>
                          <a:ea typeface="Meiryo UI" pitchFamily="50" charset="-128"/>
                          <a:cs typeface="Meiryo UI" pitchFamily="50" charset="-128"/>
                        </a:rPr>
                        <a:t>野村総研</a:t>
                      </a:r>
                      <a:r>
                        <a:rPr kumimoji="1" lang="en-US" altLang="ja-JP" sz="1050" dirty="0">
                          <a:latin typeface="Meiryo UI" pitchFamily="50" charset="-128"/>
                          <a:ea typeface="Meiryo UI" pitchFamily="50" charset="-128"/>
                          <a:cs typeface="Meiryo UI" pitchFamily="50" charset="-128"/>
                        </a:rPr>
                        <a:t>H27</a:t>
                      </a:r>
                      <a:r>
                        <a:rPr kumimoji="1" lang="ja-JP" altLang="en-US" sz="1050" dirty="0">
                          <a:latin typeface="Meiryo UI" pitchFamily="50" charset="-128"/>
                          <a:ea typeface="Meiryo UI" pitchFamily="50" charset="-128"/>
                          <a:cs typeface="Meiryo UI" pitchFamily="50" charset="-128"/>
                        </a:rPr>
                        <a:t>調査結果</a:t>
                      </a:r>
                      <a:endParaRPr kumimoji="1" lang="en-US" altLang="ja-JP" sz="105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itchFamily="50" charset="-128"/>
                          <a:ea typeface="Meiryo UI" pitchFamily="50" charset="-128"/>
                          <a:cs typeface="Meiryo UI" pitchFamily="50" charset="-128"/>
                        </a:rPr>
                        <a:t>（物件ごとの受給者割合の平均）</a:t>
                      </a:r>
                      <a:endParaRPr kumimoji="1" lang="en-US" altLang="ja-JP"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itchFamily="50" charset="-128"/>
                          <a:ea typeface="Meiryo UI" pitchFamily="50" charset="-128"/>
                          <a:cs typeface="Meiryo UI" pitchFamily="50" charset="-128"/>
                        </a:rPr>
                        <a:t>全国</a:t>
                      </a:r>
                      <a:endParaRPr kumimoji="1" lang="en-US" altLang="ja-JP"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itchFamily="50" charset="-128"/>
                          <a:ea typeface="Meiryo UI" pitchFamily="50" charset="-128"/>
                          <a:cs typeface="Meiryo UI" pitchFamily="50" charset="-128"/>
                        </a:rPr>
                        <a:t>17.0%</a:t>
                      </a:r>
                    </a:p>
                    <a:p>
                      <a:pPr algn="ctr"/>
                      <a:r>
                        <a:rPr kumimoji="1" lang="en-US" altLang="ja-JP" sz="1050" dirty="0">
                          <a:latin typeface="Meiryo UI" pitchFamily="50" charset="-128"/>
                          <a:ea typeface="Meiryo UI" pitchFamily="50" charset="-128"/>
                          <a:cs typeface="Meiryo UI" pitchFamily="50" charset="-128"/>
                        </a:rPr>
                        <a:t>N=2,427</a:t>
                      </a:r>
                      <a:endParaRPr kumimoji="1" lang="ja-JP" altLang="en-US"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itchFamily="50" charset="-128"/>
                          <a:ea typeface="Meiryo UI" pitchFamily="50" charset="-128"/>
                          <a:cs typeface="Meiryo UI" pitchFamily="50" charset="-128"/>
                        </a:rPr>
                        <a:t>9.6</a:t>
                      </a:r>
                      <a:r>
                        <a:rPr kumimoji="1" lang="ja-JP" altLang="en-US" sz="1400" dirty="0">
                          <a:latin typeface="Meiryo UI" pitchFamily="50" charset="-128"/>
                          <a:ea typeface="Meiryo UI" pitchFamily="50" charset="-128"/>
                          <a:cs typeface="Meiryo UI" pitchFamily="50" charset="-128"/>
                        </a:rPr>
                        <a:t>％</a:t>
                      </a:r>
                      <a:endParaRPr kumimoji="1" lang="en-US" altLang="ja-JP" sz="1400" dirty="0">
                        <a:latin typeface="Meiryo UI" pitchFamily="50" charset="-128"/>
                        <a:ea typeface="Meiryo UI" pitchFamily="50" charset="-128"/>
                        <a:cs typeface="Meiryo UI" pitchFamily="50" charset="-128"/>
                      </a:endParaRPr>
                    </a:p>
                    <a:p>
                      <a:pPr algn="ctr"/>
                      <a:r>
                        <a:rPr kumimoji="1" lang="en-US" altLang="ja-JP" sz="1050" dirty="0">
                          <a:latin typeface="Meiryo UI" pitchFamily="50" charset="-128"/>
                          <a:ea typeface="Meiryo UI" pitchFamily="50" charset="-128"/>
                          <a:cs typeface="Meiryo UI" pitchFamily="50" charset="-128"/>
                        </a:rPr>
                        <a:t>N=1,690</a:t>
                      </a:r>
                      <a:endParaRPr kumimoji="1" lang="ja-JP" altLang="en-US"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55627">
                <a:tc vMerge="1">
                  <a:txBody>
                    <a:bodyPr/>
                    <a:lstStyle/>
                    <a:p>
                      <a:pPr algn="ctr"/>
                      <a:endParaRPr kumimoji="1" lang="en-US" altLang="ja-JP" sz="1050" dirty="0">
                        <a:latin typeface="Meiryo UI" pitchFamily="50" charset="-128"/>
                        <a:ea typeface="Meiryo UI" pitchFamily="50" charset="-128"/>
                        <a:cs typeface="Meiryo UI" pitchFamily="50" charset="-128"/>
                      </a:endParaRPr>
                    </a:p>
                  </a:txBody>
                  <a:tcPr/>
                </a:tc>
                <a:tc>
                  <a:txBody>
                    <a:bodyPr/>
                    <a:lstStyle/>
                    <a:p>
                      <a:pPr algn="ctr"/>
                      <a:r>
                        <a:rPr kumimoji="1" lang="ja-JP" altLang="en-US" sz="1050" dirty="0">
                          <a:latin typeface="Meiryo UI" pitchFamily="50" charset="-128"/>
                          <a:ea typeface="Meiryo UI" pitchFamily="50" charset="-128"/>
                          <a:cs typeface="Meiryo UI" pitchFamily="50" charset="-128"/>
                        </a:rPr>
                        <a:t>大阪府</a:t>
                      </a:r>
                      <a:endParaRPr kumimoji="1" lang="en-US" altLang="ja-JP"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eiryo UI" pitchFamily="50" charset="-128"/>
                          <a:ea typeface="Meiryo UI" pitchFamily="50" charset="-128"/>
                          <a:cs typeface="Meiryo UI" pitchFamily="50" charset="-128"/>
                        </a:rPr>
                        <a:t>37.4</a:t>
                      </a:r>
                      <a:r>
                        <a:rPr kumimoji="1" lang="ja-JP" altLang="en-US" sz="1400" dirty="0">
                          <a:latin typeface="Meiryo UI" pitchFamily="50" charset="-128"/>
                          <a:ea typeface="Meiryo UI" pitchFamily="50" charset="-128"/>
                          <a:cs typeface="Meiryo UI" pitchFamily="50" charset="-128"/>
                        </a:rPr>
                        <a:t>％</a:t>
                      </a:r>
                      <a:endParaRPr kumimoji="1" lang="en-US" altLang="ja-JP" sz="1400" dirty="0">
                        <a:latin typeface="Meiryo UI" pitchFamily="50" charset="-128"/>
                        <a:ea typeface="Meiryo UI" pitchFamily="50" charset="-128"/>
                        <a:cs typeface="Meiryo UI" pitchFamily="50" charset="-128"/>
                      </a:endParaRPr>
                    </a:p>
                    <a:p>
                      <a:pPr algn="ctr"/>
                      <a:r>
                        <a:rPr kumimoji="1" lang="en-US" altLang="ja-JP" sz="1050" dirty="0">
                          <a:latin typeface="Meiryo UI" pitchFamily="50" charset="-128"/>
                          <a:ea typeface="Meiryo UI" pitchFamily="50" charset="-128"/>
                          <a:cs typeface="Meiryo UI" pitchFamily="50" charset="-128"/>
                        </a:rPr>
                        <a:t>N=157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itchFamily="50" charset="-128"/>
                          <a:ea typeface="Meiryo UI" pitchFamily="50" charset="-128"/>
                          <a:cs typeface="Meiryo UI" pitchFamily="50" charset="-128"/>
                        </a:rPr>
                        <a:t>22.9</a:t>
                      </a:r>
                      <a:r>
                        <a:rPr kumimoji="1" lang="ja-JP" altLang="en-US" sz="1400" dirty="0">
                          <a:latin typeface="Meiryo UI" pitchFamily="50" charset="-128"/>
                          <a:ea typeface="Meiryo UI" pitchFamily="50" charset="-128"/>
                          <a:cs typeface="Meiryo UI" pitchFamily="50" charset="-128"/>
                        </a:rPr>
                        <a:t>％</a:t>
                      </a:r>
                      <a:endParaRPr kumimoji="1" lang="en-US" altLang="ja-JP" sz="1400" dirty="0">
                        <a:latin typeface="Meiryo UI" pitchFamily="50" charset="-128"/>
                        <a:ea typeface="Meiryo UI" pitchFamily="50" charset="-128"/>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itchFamily="50" charset="-128"/>
                          <a:ea typeface="Meiryo UI" pitchFamily="50" charset="-128"/>
                          <a:cs typeface="Meiryo UI" pitchFamily="50" charset="-128"/>
                        </a:rPr>
                        <a:t>N=118</a:t>
                      </a:r>
                      <a:endParaRPr kumimoji="1" lang="ja-JP" altLang="en-US" sz="1050" dirty="0">
                        <a:latin typeface="Meiryo UI" pitchFamily="50" charset="-128"/>
                        <a:ea typeface="Meiryo UI" pitchFamily="50" charset="-128"/>
                        <a:cs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7" name="グループ化 8"/>
          <p:cNvGrpSpPr/>
          <p:nvPr/>
        </p:nvGrpSpPr>
        <p:grpSpPr>
          <a:xfrm>
            <a:off x="5314179" y="4412695"/>
            <a:ext cx="3611880" cy="1988820"/>
            <a:chOff x="5424616" y="4221088"/>
            <a:chExt cx="3611880" cy="1988820"/>
          </a:xfrm>
        </p:grpSpPr>
        <p:pic>
          <p:nvPicPr>
            <p:cNvPr id="1026" name="Picture 2"/>
            <p:cNvPicPr>
              <a:picLocks noChangeAspect="1" noChangeArrowheads="1"/>
            </p:cNvPicPr>
            <p:nvPr/>
          </p:nvPicPr>
          <p:blipFill>
            <a:blip r:embed="rId3" cstate="print"/>
            <a:srcRect/>
            <a:stretch>
              <a:fillRect/>
            </a:stretch>
          </p:blipFill>
          <p:spPr bwMode="auto">
            <a:xfrm>
              <a:off x="5424616" y="4221088"/>
              <a:ext cx="3611880" cy="1988820"/>
            </a:xfrm>
            <a:prstGeom prst="rect">
              <a:avLst/>
            </a:prstGeom>
            <a:noFill/>
            <a:ln w="9525">
              <a:noFill/>
              <a:miter lim="800000"/>
              <a:headEnd/>
              <a:tailEnd/>
            </a:ln>
          </p:spPr>
        </p:pic>
        <p:sp>
          <p:nvSpPr>
            <p:cNvPr id="8" name="テキスト ボックス 7"/>
            <p:cNvSpPr txBox="1"/>
            <p:nvPr/>
          </p:nvSpPr>
          <p:spPr>
            <a:xfrm>
              <a:off x="5460904" y="4255204"/>
              <a:ext cx="2556000" cy="288000"/>
            </a:xfrm>
            <a:prstGeom prst="rect">
              <a:avLst/>
            </a:prstGeom>
            <a:solidFill>
              <a:schemeClr val="bg1">
                <a:lumMod val="95000"/>
              </a:schemeClr>
            </a:solidFill>
          </p:spPr>
          <p:txBody>
            <a:bodyPr wrap="square" rtlCol="0">
              <a:spAutoFit/>
            </a:bodyPr>
            <a:lstStyle/>
            <a:p>
              <a:pPr algn="ctr"/>
              <a:r>
                <a:rPr kumimoji="1" lang="ja-JP" altLang="en-US" sz="1050" dirty="0">
                  <a:latin typeface="Meiryo UI" pitchFamily="50" charset="-128"/>
                  <a:ea typeface="Meiryo UI" pitchFamily="50" charset="-128"/>
                  <a:cs typeface="Meiryo UI" pitchFamily="50" charset="-128"/>
                </a:rPr>
                <a:t>平成</a:t>
              </a:r>
              <a:r>
                <a:rPr kumimoji="1" lang="en-US" altLang="ja-JP" sz="1050" dirty="0">
                  <a:latin typeface="Meiryo UI" pitchFamily="50" charset="-128"/>
                  <a:ea typeface="Meiryo UI" pitchFamily="50" charset="-128"/>
                  <a:cs typeface="Meiryo UI" pitchFamily="50" charset="-128"/>
                </a:rPr>
                <a:t>27</a:t>
              </a:r>
              <a:r>
                <a:rPr lang="ja-JP" altLang="en-US" sz="1050" dirty="0">
                  <a:latin typeface="Meiryo UI" pitchFamily="50" charset="-128"/>
                  <a:ea typeface="Meiryo UI" pitchFamily="50" charset="-128"/>
                  <a:cs typeface="Meiryo UI" pitchFamily="50" charset="-128"/>
                </a:rPr>
                <a:t>年度改定後</a:t>
              </a:r>
              <a:endParaRPr kumimoji="1" lang="ja-JP" altLang="en-US" sz="1050" dirty="0">
                <a:latin typeface="Meiryo UI" pitchFamily="50" charset="-128"/>
                <a:ea typeface="Meiryo UI" pitchFamily="50" charset="-128"/>
                <a:cs typeface="Meiryo UI" pitchFamily="50" charset="-128"/>
              </a:endParaRPr>
            </a:p>
          </p:txBody>
        </p:sp>
      </p:grpSp>
      <p:sp>
        <p:nvSpPr>
          <p:cNvPr id="10" name="正方形/長方形 9"/>
          <p:cNvSpPr/>
          <p:nvPr/>
        </p:nvSpPr>
        <p:spPr>
          <a:xfrm>
            <a:off x="6660232" y="3297178"/>
            <a:ext cx="2592288" cy="707886"/>
          </a:xfrm>
          <a:prstGeom prst="rect">
            <a:avLst/>
          </a:prstGeom>
        </p:spPr>
        <p:txBody>
          <a:bodyPr wrap="square">
            <a:spAutoFit/>
          </a:bodyPr>
          <a:lstStyle/>
          <a:p>
            <a:r>
              <a:rPr lang="ja-JP" altLang="en-US" sz="1000" dirty="0">
                <a:latin typeface="Meiryo UI" pitchFamily="50" charset="-128"/>
                <a:ea typeface="Meiryo UI" pitchFamily="50" charset="-128"/>
                <a:cs typeface="Meiryo UI" pitchFamily="50" charset="-128"/>
              </a:rPr>
              <a:t>＊野村総研</a:t>
            </a:r>
            <a:r>
              <a:rPr lang="en-US" altLang="ja-JP" sz="1000" dirty="0">
                <a:latin typeface="Meiryo UI" pitchFamily="50" charset="-128"/>
                <a:ea typeface="Meiryo UI" pitchFamily="50" charset="-128"/>
                <a:cs typeface="Meiryo UI" pitchFamily="50" charset="-128"/>
              </a:rPr>
              <a:t>H27</a:t>
            </a:r>
            <a:r>
              <a:rPr lang="ja-JP" altLang="en-US" sz="1000" dirty="0">
                <a:latin typeface="Meiryo UI" pitchFamily="50" charset="-128"/>
                <a:ea typeface="Meiryo UI" pitchFamily="50" charset="-128"/>
                <a:cs typeface="Meiryo UI" pitchFamily="50" charset="-128"/>
              </a:rPr>
              <a:t>調査結果（大阪府）</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平成</a:t>
            </a:r>
            <a:r>
              <a:rPr lang="en-US" altLang="ja-JP" sz="1000" dirty="0">
                <a:latin typeface="Meiryo UI" pitchFamily="50" charset="-128"/>
                <a:ea typeface="Meiryo UI" pitchFamily="50" charset="-128"/>
                <a:cs typeface="Meiryo UI" pitchFamily="50" charset="-128"/>
              </a:rPr>
              <a:t>27</a:t>
            </a:r>
            <a:r>
              <a:rPr lang="ja-JP" altLang="en-US" sz="1000" dirty="0">
                <a:latin typeface="Meiryo UI" pitchFamily="50" charset="-128"/>
                <a:ea typeface="Meiryo UI" pitchFamily="50" charset="-128"/>
                <a:cs typeface="Meiryo UI" pitchFamily="50" charset="-128"/>
              </a:rPr>
              <a:t>年度老人保健健康増進等事業</a:t>
            </a:r>
          </a:p>
          <a:p>
            <a:r>
              <a:rPr lang="ja-JP" altLang="en-US" sz="1000" dirty="0">
                <a:latin typeface="Meiryo UI" pitchFamily="50" charset="-128"/>
                <a:ea typeface="Meiryo UI" pitchFamily="50" charset="-128"/>
                <a:cs typeface="Meiryo UI" pitchFamily="50" charset="-128"/>
              </a:rPr>
              <a:t>高齢者向け住まいの実態調査報告書</a:t>
            </a:r>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平成</a:t>
            </a:r>
            <a:r>
              <a:rPr lang="en-US" altLang="ja-JP" sz="1000" dirty="0">
                <a:latin typeface="Meiryo UI" pitchFamily="50" charset="-128"/>
                <a:ea typeface="Meiryo UI" pitchFamily="50" charset="-128"/>
                <a:cs typeface="Meiryo UI" pitchFamily="50" charset="-128"/>
              </a:rPr>
              <a:t>28</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月・株式会社野村総合研究所</a:t>
            </a:r>
            <a:r>
              <a:rPr lang="en-US" altLang="ja-JP" sz="1000" dirty="0">
                <a:latin typeface="Meiryo UI" pitchFamily="50" charset="-128"/>
                <a:ea typeface="Meiryo UI" pitchFamily="50" charset="-128"/>
                <a:cs typeface="Meiryo UI" pitchFamily="50" charset="-128"/>
              </a:rPr>
              <a:t>)</a:t>
            </a:r>
          </a:p>
        </p:txBody>
      </p:sp>
      <p:sp>
        <p:nvSpPr>
          <p:cNvPr id="12" name="テキスト ボックス 11"/>
          <p:cNvSpPr txBox="1"/>
          <p:nvPr/>
        </p:nvSpPr>
        <p:spPr>
          <a:xfrm>
            <a:off x="8053280" y="-10834"/>
            <a:ext cx="1127232" cy="577081"/>
          </a:xfrm>
          <a:prstGeom prst="rect">
            <a:avLst/>
          </a:prstGeom>
          <a:solidFill>
            <a:srgbClr val="0070C0"/>
          </a:solidFill>
        </p:spPr>
        <p:txBody>
          <a:bodyPr wrap="none" rtlCol="0">
            <a:spAutoFit/>
          </a:bodyPr>
          <a:lstStyle/>
          <a:p>
            <a:r>
              <a:rPr kumimoji="1" lang="ja-JP" altLang="en-US" sz="1050" b="1" dirty="0">
                <a:solidFill>
                  <a:schemeClr val="bg1"/>
                </a:solidFill>
                <a:latin typeface="Meiryo UI" pitchFamily="50" charset="-128"/>
                <a:ea typeface="Meiryo UI" pitchFamily="50" charset="-128"/>
                <a:cs typeface="Meiryo UI" pitchFamily="50" charset="-128"/>
              </a:rPr>
              <a:t>大阪府検討部会</a:t>
            </a:r>
            <a:endParaRPr kumimoji="1" lang="en-US" altLang="ja-JP" sz="1050" b="1" dirty="0">
              <a:solidFill>
                <a:schemeClr val="bg1"/>
              </a:solidFill>
              <a:latin typeface="Meiryo UI" pitchFamily="50" charset="-128"/>
              <a:ea typeface="Meiryo UI" pitchFamily="50" charset="-128"/>
              <a:cs typeface="Meiryo UI" pitchFamily="50" charset="-128"/>
            </a:endParaRPr>
          </a:p>
          <a:p>
            <a:r>
              <a:rPr kumimoji="1" lang="ja-JP" altLang="en-US" sz="1050" b="1" dirty="0">
                <a:solidFill>
                  <a:schemeClr val="bg1"/>
                </a:solidFill>
                <a:latin typeface="Meiryo UI" pitchFamily="50" charset="-128"/>
                <a:ea typeface="Meiryo UI" pitchFamily="50" charset="-128"/>
                <a:cs typeface="Meiryo UI" pitchFamily="50" charset="-128"/>
              </a:rPr>
              <a:t>高住連提出資料</a:t>
            </a:r>
            <a:endParaRPr kumimoji="1" lang="en-US" altLang="ja-JP" sz="1050" b="1" dirty="0">
              <a:solidFill>
                <a:schemeClr val="bg1"/>
              </a:solidFill>
              <a:latin typeface="Meiryo UI" pitchFamily="50" charset="-128"/>
              <a:ea typeface="Meiryo UI" pitchFamily="50" charset="-128"/>
              <a:cs typeface="Meiryo UI" pitchFamily="50" charset="-128"/>
            </a:endParaRPr>
          </a:p>
          <a:p>
            <a:r>
              <a:rPr lang="ja-JP" altLang="en-US" sz="1050" b="1" dirty="0">
                <a:solidFill>
                  <a:schemeClr val="bg1"/>
                </a:solidFill>
                <a:latin typeface="Meiryo UI" pitchFamily="50" charset="-128"/>
                <a:ea typeface="Meiryo UI" pitchFamily="50" charset="-128"/>
                <a:cs typeface="Meiryo UI" pitchFamily="50" charset="-128"/>
              </a:rPr>
              <a:t>（一部修正）</a:t>
            </a:r>
            <a:endParaRPr kumimoji="1" lang="ja-JP" altLang="en-US" sz="1050" b="1" dirty="0">
              <a:solidFill>
                <a:schemeClr val="bg1"/>
              </a:solidFill>
              <a:latin typeface="Meiryo UI" pitchFamily="50" charset="-128"/>
              <a:ea typeface="Meiryo UI" pitchFamily="50" charset="-128"/>
              <a:cs typeface="Meiryo UI"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p:txBody>
          <a:bodyPr/>
          <a:lstStyle/>
          <a:p>
            <a:pPr>
              <a:defRPr/>
            </a:pPr>
            <a:fld id="{D59C72D3-4F1C-4E19-891B-2055B8FB3B73}" type="slidenum">
              <a:rPr lang="ja-JP" altLang="en-US" smtClean="0"/>
              <a:pPr>
                <a:defRPr/>
              </a:pPr>
              <a:t>21</a:t>
            </a:fld>
            <a:endParaRPr lang="ja-JP" altLang="en-US"/>
          </a:p>
        </p:txBody>
      </p:sp>
      <p:pic>
        <p:nvPicPr>
          <p:cNvPr id="1027" name="Picture 3"/>
          <p:cNvPicPr>
            <a:picLocks noChangeAspect="1" noChangeArrowheads="1"/>
          </p:cNvPicPr>
          <p:nvPr/>
        </p:nvPicPr>
        <p:blipFill>
          <a:blip r:embed="rId2" cstate="print"/>
          <a:srcRect/>
          <a:stretch>
            <a:fillRect/>
          </a:stretch>
        </p:blipFill>
        <p:spPr bwMode="auto">
          <a:xfrm>
            <a:off x="251520" y="44624"/>
            <a:ext cx="4543425" cy="6566535"/>
          </a:xfrm>
          <a:prstGeom prst="rect">
            <a:avLst/>
          </a:prstGeom>
          <a:noFill/>
          <a:ln w="9525">
            <a:noFill/>
            <a:miter lim="800000"/>
            <a:headEnd/>
            <a:tailEnd/>
          </a:ln>
        </p:spPr>
      </p:pic>
      <p:sp>
        <p:nvSpPr>
          <p:cNvPr id="5" name="テキスト ボックス 4"/>
          <p:cNvSpPr txBox="1"/>
          <p:nvPr/>
        </p:nvSpPr>
        <p:spPr>
          <a:xfrm>
            <a:off x="2411760" y="-16351"/>
            <a:ext cx="6732240" cy="276999"/>
          </a:xfrm>
          <a:prstGeom prst="rect">
            <a:avLst/>
          </a:prstGeom>
          <a:noFill/>
        </p:spPr>
        <p:txBody>
          <a:bodyPr wrap="square" rtlCol="0">
            <a:spAutoFit/>
          </a:bodyPr>
          <a:lstStyle/>
          <a:p>
            <a:pPr algn="r"/>
            <a:r>
              <a:rPr lang="ja-JP" altLang="en-US" sz="1200" dirty="0">
                <a:latin typeface="Meiryo UI" pitchFamily="50" charset="-128"/>
                <a:ea typeface="Meiryo UI" pitchFamily="50" charset="-128"/>
                <a:cs typeface="Meiryo UI" pitchFamily="50" charset="-128"/>
              </a:rPr>
              <a:t>介護保険指導室事務連絡（平成</a:t>
            </a:r>
            <a:r>
              <a:rPr lang="en-US" altLang="ja-JP" sz="1200" dirty="0">
                <a:latin typeface="Meiryo UI" pitchFamily="50" charset="-128"/>
                <a:ea typeface="Meiryo UI" pitchFamily="50" charset="-128"/>
                <a:cs typeface="Meiryo UI" pitchFamily="50" charset="-128"/>
              </a:rPr>
              <a:t>29</a:t>
            </a:r>
            <a:r>
              <a:rPr lang="ja-JP" altLang="en-US" sz="1200" dirty="0">
                <a:latin typeface="Meiryo UI" pitchFamily="50" charset="-128"/>
                <a:ea typeface="Meiryo UI" pitchFamily="50" charset="-128"/>
                <a:cs typeface="Meiryo UI" pitchFamily="50" charset="-128"/>
              </a:rPr>
              <a:t>年</a:t>
            </a:r>
            <a:r>
              <a:rPr lang="en-US" altLang="ja-JP" sz="1200" dirty="0">
                <a:latin typeface="Meiryo UI" pitchFamily="50" charset="-128"/>
                <a:ea typeface="Meiryo UI" pitchFamily="50" charset="-128"/>
                <a:cs typeface="Meiryo UI" pitchFamily="50" charset="-128"/>
              </a:rPr>
              <a:t>7</a:t>
            </a:r>
            <a:r>
              <a:rPr lang="ja-JP" altLang="en-US" sz="1200" dirty="0">
                <a:latin typeface="Meiryo UI" pitchFamily="50" charset="-128"/>
                <a:ea typeface="Meiryo UI" pitchFamily="50" charset="-128"/>
                <a:cs typeface="Meiryo UI" pitchFamily="50" charset="-128"/>
              </a:rPr>
              <a:t>月</a:t>
            </a:r>
            <a:r>
              <a:rPr lang="en-US" altLang="ja-JP" sz="1200" dirty="0">
                <a:latin typeface="Meiryo UI" pitchFamily="50" charset="-128"/>
                <a:ea typeface="Meiryo UI" pitchFamily="50" charset="-128"/>
                <a:cs typeface="Meiryo UI" pitchFamily="50" charset="-128"/>
              </a:rPr>
              <a:t>10</a:t>
            </a:r>
            <a:r>
              <a:rPr lang="ja-JP" altLang="en-US" sz="1200" dirty="0">
                <a:latin typeface="Meiryo UI" pitchFamily="50" charset="-128"/>
                <a:ea typeface="Meiryo UI" pitchFamily="50" charset="-128"/>
                <a:cs typeface="Meiryo UI" pitchFamily="50" charset="-128"/>
              </a:rPr>
              <a:t>日）</a:t>
            </a:r>
            <a:endParaRPr kumimoji="1" lang="ja-JP" altLang="en-US" sz="1200" dirty="0">
              <a:latin typeface="Meiryo UI" pitchFamily="50" charset="-128"/>
              <a:ea typeface="Meiryo UI" pitchFamily="50" charset="-128"/>
              <a:cs typeface="Meiryo UI"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本チェックリストの目的</a:t>
            </a:r>
          </a:p>
        </p:txBody>
      </p:sp>
      <p:sp>
        <p:nvSpPr>
          <p:cNvPr id="3" name="コンテンツ プレースホルダ 2"/>
          <p:cNvSpPr>
            <a:spLocks noGrp="1"/>
          </p:cNvSpPr>
          <p:nvPr>
            <p:ph idx="1"/>
          </p:nvPr>
        </p:nvSpPr>
        <p:spPr/>
        <p:txBody>
          <a:bodyPr>
            <a:normAutofit/>
          </a:bodyPr>
          <a:lstStyle/>
          <a:p>
            <a:r>
              <a:rPr kumimoji="1" lang="ja-JP" altLang="en-US" dirty="0"/>
              <a:t>本チェックリストの目的</a:t>
            </a:r>
            <a:endParaRPr kumimoji="1" lang="en-US" altLang="ja-JP" dirty="0"/>
          </a:p>
          <a:p>
            <a:pPr>
              <a:spcBef>
                <a:spcPts val="200"/>
              </a:spcBef>
              <a:buNone/>
            </a:pPr>
            <a:r>
              <a:rPr lang="ja-JP" altLang="en-US" dirty="0"/>
              <a:t>　</a:t>
            </a:r>
            <a:r>
              <a:rPr lang="ja-JP" altLang="en-US" sz="1600" dirty="0"/>
              <a:t>　「高齢者住まい事業者の外付けサービスの適正な活用のためのポイント」（</a:t>
            </a:r>
            <a:r>
              <a:rPr lang="en-US" altLang="ja-JP" sz="1600" dirty="0"/>
              <a:t>2015</a:t>
            </a:r>
            <a:r>
              <a:rPr lang="ja-JP" altLang="en-US" sz="1600" dirty="0"/>
              <a:t>年</a:t>
            </a:r>
            <a:r>
              <a:rPr lang="en-US" altLang="ja-JP" sz="1600" dirty="0"/>
              <a:t>8</a:t>
            </a:r>
            <a:r>
              <a:rPr lang="ja-JP" altLang="en-US" sz="1600" dirty="0"/>
              <a:t>月高齢者住まい事業者団体連合会）の具体事例集</a:t>
            </a:r>
            <a:endParaRPr kumimoji="1" lang="en-US" altLang="ja-JP" sz="1600" dirty="0"/>
          </a:p>
          <a:p>
            <a:pPr lvl="1"/>
            <a:r>
              <a:rPr lang="en-US" altLang="ja-JP" dirty="0"/>
              <a:t> </a:t>
            </a:r>
            <a:r>
              <a:rPr lang="ja-JP" altLang="en-US" dirty="0"/>
              <a:t>高齢者住まい</a:t>
            </a:r>
            <a:r>
              <a:rPr lang="ja-JP" altLang="en-US" b="1" u="sng" dirty="0"/>
              <a:t>入居者</a:t>
            </a:r>
            <a:r>
              <a:rPr lang="ja-JP" altLang="en-US" dirty="0"/>
              <a:t>が、自己選択に基づき、適切な外付けサービスを利用して、自立した日常生活を営むことができるように</a:t>
            </a:r>
            <a:endParaRPr lang="en-US" altLang="ja-JP" dirty="0"/>
          </a:p>
          <a:p>
            <a:pPr lvl="1"/>
            <a:r>
              <a:rPr lang="en-US" altLang="ja-JP" dirty="0"/>
              <a:t> </a:t>
            </a:r>
            <a:r>
              <a:rPr lang="ja-JP" altLang="en-US" dirty="0"/>
              <a:t>高齢者住まい</a:t>
            </a:r>
            <a:r>
              <a:rPr lang="ja-JP" altLang="en-US" b="1" u="sng" dirty="0"/>
              <a:t>事業者</a:t>
            </a:r>
            <a:r>
              <a:rPr lang="ja-JP" altLang="en-US" dirty="0"/>
              <a:t>のコンプライアンスの向上</a:t>
            </a:r>
            <a:endParaRPr lang="en-US" altLang="ja-JP" dirty="0"/>
          </a:p>
          <a:p>
            <a:pPr lvl="1"/>
            <a:r>
              <a:rPr lang="en-US" altLang="ja-JP" dirty="0"/>
              <a:t> </a:t>
            </a:r>
            <a:r>
              <a:rPr lang="ja-JP" altLang="en-US" dirty="0"/>
              <a:t>高齢者住まい</a:t>
            </a:r>
            <a:r>
              <a:rPr lang="ja-JP" altLang="en-US" b="1" u="sng" dirty="0"/>
              <a:t>業界</a:t>
            </a:r>
            <a:r>
              <a:rPr lang="ja-JP" altLang="en-US" dirty="0"/>
              <a:t>における自浄努力</a:t>
            </a:r>
            <a:endParaRPr lang="en-US" altLang="ja-JP" dirty="0"/>
          </a:p>
          <a:p>
            <a:pPr lvl="1"/>
            <a:r>
              <a:rPr lang="en-US" altLang="ja-JP" dirty="0"/>
              <a:t> </a:t>
            </a:r>
            <a:r>
              <a:rPr lang="ja-JP" altLang="en-US" dirty="0"/>
              <a:t>介護保険</a:t>
            </a:r>
            <a:r>
              <a:rPr lang="ja-JP" altLang="en-US" b="1" u="sng" dirty="0"/>
              <a:t>財政</a:t>
            </a:r>
            <a:r>
              <a:rPr lang="ja-JP" altLang="en-US" dirty="0"/>
              <a:t>の効率的な活用</a:t>
            </a:r>
            <a:endParaRPr lang="en-US" altLang="ja-JP" dirty="0"/>
          </a:p>
          <a:p>
            <a:pPr lvl="1"/>
            <a:endParaRPr lang="en-US" altLang="ja-JP" dirty="0"/>
          </a:p>
          <a:p>
            <a:r>
              <a:rPr lang="ja-JP" altLang="en-US" dirty="0"/>
              <a:t>本チェックリストの活用方法</a:t>
            </a:r>
            <a:endParaRPr kumimoji="1" lang="en-US" altLang="ja-JP" dirty="0"/>
          </a:p>
          <a:p>
            <a:pPr lvl="1"/>
            <a:r>
              <a:rPr kumimoji="1" lang="ja-JP" altLang="en-US" dirty="0"/>
              <a:t> 高齢者住まい業界における、事業者に対する</a:t>
            </a:r>
            <a:r>
              <a:rPr kumimoji="1" lang="ja-JP" altLang="en-US" b="1" u="sng" dirty="0"/>
              <a:t>研修資料</a:t>
            </a:r>
            <a:r>
              <a:rPr kumimoji="1" lang="ja-JP" altLang="en-US" dirty="0"/>
              <a:t>として</a:t>
            </a:r>
            <a:endParaRPr kumimoji="1" lang="en-US" altLang="ja-JP" dirty="0"/>
          </a:p>
          <a:p>
            <a:pPr lvl="1"/>
            <a:r>
              <a:rPr lang="ja-JP" altLang="en-US" dirty="0"/>
              <a:t> </a:t>
            </a:r>
            <a:r>
              <a:rPr kumimoji="1" lang="ja-JP" altLang="en-US" dirty="0"/>
              <a:t>高齢者住まい事業者の</a:t>
            </a:r>
            <a:r>
              <a:rPr kumimoji="1" lang="ja-JP" altLang="en-US" b="1" u="sng" dirty="0"/>
              <a:t>自己点検のためのチェックリスト</a:t>
            </a:r>
            <a:r>
              <a:rPr kumimoji="1" lang="ja-JP" altLang="en-US" dirty="0"/>
              <a:t>として</a:t>
            </a:r>
            <a:endParaRPr kumimoji="1" lang="en-US" altLang="ja-JP" dirty="0"/>
          </a:p>
          <a:p>
            <a:pPr lvl="1"/>
            <a:r>
              <a:rPr lang="en-US" altLang="ja-JP" dirty="0"/>
              <a:t> </a:t>
            </a:r>
            <a:r>
              <a:rPr lang="ja-JP" altLang="en-US" dirty="0"/>
              <a:t>都道府県等の</a:t>
            </a:r>
            <a:r>
              <a:rPr lang="ja-JP" altLang="en-US" b="1" u="sng" dirty="0"/>
              <a:t>行政指導の指針</a:t>
            </a:r>
            <a:r>
              <a:rPr lang="ja-JP" altLang="en-US" dirty="0"/>
              <a:t>として</a:t>
            </a:r>
            <a:endParaRPr kumimoji="1" lang="en-US" altLang="ja-JP" dirty="0"/>
          </a:p>
        </p:txBody>
      </p:sp>
      <p:sp>
        <p:nvSpPr>
          <p:cNvPr id="4" name="スライド番号プレースホルダ 3"/>
          <p:cNvSpPr>
            <a:spLocks noGrp="1"/>
          </p:cNvSpPr>
          <p:nvPr>
            <p:ph type="sldNum" sz="quarter" idx="12"/>
          </p:nvPr>
        </p:nvSpPr>
        <p:spPr/>
        <p:txBody>
          <a:bodyPr/>
          <a:lstStyle/>
          <a:p>
            <a:fld id="{803248FD-A2E1-4E67-BF7B-16CD923C5685}" type="slidenum">
              <a:rPr kumimoji="1" lang="ja-JP" altLang="en-US" smtClean="0"/>
              <a:pPr/>
              <a:t>3</a:t>
            </a:fld>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Autofit/>
          </a:bodyPr>
          <a:lstStyle/>
          <a:p>
            <a:r>
              <a:rPr lang="ja-JP" altLang="en-US" sz="1800" dirty="0"/>
              <a:t>高住連３社のデータでは、サ付・住宅型有老の入居者のサービス利用額は、在宅独居の高齢者とほぼ同じか下回る。大阪府の調査結果を大きく下回り、大阪府の調査結果には特殊要因があるほか、疑問も残る。</a:t>
            </a:r>
            <a:endParaRPr kumimoji="1" lang="en-US" altLang="ja-JP" sz="1800" dirty="0"/>
          </a:p>
          <a:p>
            <a:endParaRPr lang="en-US" altLang="ja-JP" sz="1800" dirty="0"/>
          </a:p>
          <a:p>
            <a:r>
              <a:rPr kumimoji="1" lang="ja-JP" altLang="en-US" sz="1800" dirty="0"/>
              <a:t>そもそも外付け（介護保険）サービス利用額が高いことが問題ではない。</a:t>
            </a:r>
            <a:endParaRPr kumimoji="1" lang="en-US" altLang="ja-JP" sz="1800" dirty="0"/>
          </a:p>
          <a:p>
            <a:r>
              <a:rPr lang="ja-JP" altLang="en-US" sz="1800" dirty="0"/>
              <a:t>利用額が高くなる要因として、以下のようなものが考えられる。</a:t>
            </a:r>
            <a:endParaRPr lang="en-US" altLang="ja-JP" sz="1800" dirty="0"/>
          </a:p>
          <a:p>
            <a:pPr lvl="1"/>
            <a:r>
              <a:rPr lang="ja-JP" altLang="en-US" sz="1800" dirty="0"/>
              <a:t>要介護者像の違い（独居）</a:t>
            </a:r>
            <a:endParaRPr lang="en-US" altLang="ja-JP" sz="1800" dirty="0"/>
          </a:p>
          <a:p>
            <a:pPr lvl="1"/>
            <a:r>
              <a:rPr lang="ja-JP" altLang="en-US" sz="1800" dirty="0"/>
              <a:t>高齢者向け住まいやその併設事業所だからこそ提供できるサービス</a:t>
            </a:r>
            <a:endParaRPr lang="en-US" altLang="ja-JP" sz="1800" dirty="0"/>
          </a:p>
          <a:p>
            <a:pPr lvl="1"/>
            <a:r>
              <a:rPr lang="ja-JP" altLang="en-US" sz="1800" dirty="0"/>
              <a:t>事業者のケアマネジメントの問題や不適切な運営</a:t>
            </a:r>
            <a:endParaRPr lang="en-US" altLang="ja-JP" sz="1800" dirty="0"/>
          </a:p>
          <a:p>
            <a:pPr lvl="1">
              <a:buNone/>
            </a:pPr>
            <a:r>
              <a:rPr lang="ja-JP" altLang="en-US" sz="1800" dirty="0"/>
              <a:t>何が原因で、何が問題なのか、冷静な分析が必要。</a:t>
            </a:r>
            <a:endParaRPr lang="en-US" altLang="ja-JP" sz="1800" dirty="0"/>
          </a:p>
          <a:p>
            <a:pPr>
              <a:buNone/>
            </a:pPr>
            <a:r>
              <a:rPr kumimoji="1" lang="ja-JP" altLang="en-US" sz="1400" dirty="0"/>
              <a:t>　　　　（平成</a:t>
            </a:r>
            <a:r>
              <a:rPr kumimoji="1" lang="en-US" altLang="ja-JP" sz="1400" dirty="0"/>
              <a:t>29</a:t>
            </a:r>
            <a:r>
              <a:rPr kumimoji="1" lang="ja-JP" altLang="en-US" sz="1400" dirty="0"/>
              <a:t>年度老健事業調査研究で要因・因果関係を調査、分析予定。）</a:t>
            </a:r>
            <a:endParaRPr kumimoji="1" lang="en-US" altLang="ja-JP" sz="1400" dirty="0"/>
          </a:p>
          <a:p>
            <a:endParaRPr kumimoji="1" lang="en-US" altLang="ja-JP" sz="1800" dirty="0"/>
          </a:p>
          <a:p>
            <a:r>
              <a:rPr lang="ja-JP" altLang="en-US" sz="1800" dirty="0"/>
              <a:t>「囲い込み」の批判については、他の事業所を紹介しているか、入居者が自由に選択しているか等のプロセスの確認が必要。「結果として併設事業者に集中」することは、問題ではない。</a:t>
            </a:r>
            <a:endParaRPr lang="en-US" altLang="ja-JP" sz="1800" dirty="0"/>
          </a:p>
          <a:p>
            <a:r>
              <a:rPr kumimoji="1" lang="ja-JP" altLang="en-US" sz="1800" dirty="0"/>
              <a:t>併設事業所には、高齢者住まい職員と連携できるというメリットのほか、毎日かつ早朝・夜間のサービスを安定して提供できる訪問介護事業所は併設事業所以外に存在しないという事情もある。</a:t>
            </a:r>
          </a:p>
        </p:txBody>
      </p:sp>
      <p:sp>
        <p:nvSpPr>
          <p:cNvPr id="4" name="タイトル 1"/>
          <p:cNvSpPr>
            <a:spLocks noGrp="1"/>
          </p:cNvSpPr>
          <p:nvPr>
            <p:ph type="title"/>
          </p:nvPr>
        </p:nvSpPr>
        <p:spPr>
          <a:xfrm>
            <a:off x="251520" y="116632"/>
            <a:ext cx="8640960" cy="360000"/>
          </a:xfrm>
        </p:spPr>
        <p:txBody>
          <a:bodyPr/>
          <a:lstStyle/>
          <a:p>
            <a:r>
              <a:rPr lang="ja-JP" altLang="en-US" dirty="0"/>
              <a:t>（参考）入居者の介護保険サービス利用額が高くなる要因</a:t>
            </a:r>
            <a:endParaRPr kumimoji="1" lang="ja-JP" altLang="en-US"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4</a:t>
            </a:fld>
            <a:endParaRPr kumimoji="1"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（共通①）介護保険サービスの自由な選択の確保</a:t>
            </a:r>
            <a:endParaRPr kumimoji="1" lang="ja-JP" altLang="en-US" dirty="0"/>
          </a:p>
        </p:txBody>
      </p:sp>
      <p:sp>
        <p:nvSpPr>
          <p:cNvPr id="7" name="コンテンツ プレースホルダ 6"/>
          <p:cNvSpPr>
            <a:spLocks noGrp="1"/>
          </p:cNvSpPr>
          <p:nvPr>
            <p:ph idx="1"/>
          </p:nvPr>
        </p:nvSpPr>
        <p:spPr>
          <a:xfrm>
            <a:off x="251520" y="4437112"/>
            <a:ext cx="8640960" cy="2420888"/>
          </a:xfrm>
        </p:spPr>
        <p:txBody>
          <a:bodyPr>
            <a:normAutofit/>
          </a:bodyPr>
          <a:lstStyle/>
          <a:p>
            <a:r>
              <a:rPr lang="ja-JP" altLang="en-US" dirty="0" smtClean="0"/>
              <a:t>アセスメント結果や入居者の意向が尊重されず、すべて（大半）の入居者に併設</a:t>
            </a:r>
            <a:r>
              <a:rPr lang="ja-JP" altLang="en-US" dirty="0"/>
              <a:t>事業所</a:t>
            </a:r>
            <a:r>
              <a:rPr lang="ja-JP" altLang="en-US" dirty="0" smtClean="0"/>
              <a:t>のサービス利用を強要もしくは義務付けている状態。</a:t>
            </a:r>
            <a:endParaRPr lang="en-US" altLang="ja-JP" dirty="0"/>
          </a:p>
          <a:p>
            <a:r>
              <a:rPr lang="ja-JP" altLang="en-US" sz="1600" dirty="0"/>
              <a:t>「併設の訪問介護事業所により、</a:t>
            </a:r>
            <a:r>
              <a:rPr lang="en-US" altLang="ja-JP" sz="1600" dirty="0"/>
              <a:t>24</a:t>
            </a:r>
            <a:r>
              <a:rPr lang="ja-JP" altLang="en-US" sz="1600" dirty="0"/>
              <a:t>時間安心の介護」「併設のデイサービスをご利用いただきます」など、併設事業所の利用を前提にした広告表示をしている。</a:t>
            </a:r>
            <a:r>
              <a:rPr lang="ja-JP" altLang="en-US" dirty="0"/>
              <a:t>（</a:t>
            </a:r>
            <a:r>
              <a:rPr lang="ja-JP" altLang="en-US" u="sng" dirty="0"/>
              <a:t>有老指針</a:t>
            </a:r>
            <a:r>
              <a:rPr lang="en-US" altLang="ja-JP" u="sng" dirty="0"/>
              <a:t>8(7)</a:t>
            </a:r>
            <a:r>
              <a:rPr lang="ja-JP" altLang="en-US" u="sng" dirty="0"/>
              <a:t>ロ、高齢者居住安定確保基本方針五</a:t>
            </a:r>
            <a:r>
              <a:rPr lang="en-US" altLang="ja-JP" u="sng" dirty="0"/>
              <a:t>4</a:t>
            </a:r>
            <a:r>
              <a:rPr lang="ja-JP" altLang="en-US" u="sng" dirty="0" err="1"/>
              <a:t>、</a:t>
            </a:r>
            <a:r>
              <a:rPr lang="ja-JP" altLang="en-US" u="sng" dirty="0"/>
              <a:t>居宅介護支援等運営基準</a:t>
            </a:r>
            <a:r>
              <a:rPr lang="en-US" altLang="ja-JP" u="sng" dirty="0"/>
              <a:t>1</a:t>
            </a:r>
            <a:r>
              <a:rPr lang="ja-JP" altLang="en-US" u="sng" dirty="0"/>
              <a:t>条の</a:t>
            </a:r>
            <a:r>
              <a:rPr lang="en-US" altLang="ja-JP" u="sng" dirty="0"/>
              <a:t>2_2</a:t>
            </a:r>
            <a:r>
              <a:rPr lang="ja-JP" altLang="en-US" u="sng" dirty="0"/>
              <a:t>項、</a:t>
            </a:r>
            <a:r>
              <a:rPr lang="en-US" altLang="ja-JP" u="sng" dirty="0"/>
              <a:t>3</a:t>
            </a:r>
            <a:r>
              <a:rPr lang="ja-JP" altLang="en-US" u="sng" dirty="0"/>
              <a:t>項、</a:t>
            </a:r>
            <a:r>
              <a:rPr lang="en-US" altLang="ja-JP" u="sng" dirty="0"/>
              <a:t>4</a:t>
            </a:r>
            <a:r>
              <a:rPr lang="ja-JP" altLang="en-US" u="sng" dirty="0"/>
              <a:t>条</a:t>
            </a:r>
            <a:r>
              <a:rPr lang="en-US" altLang="ja-JP" u="sng" dirty="0"/>
              <a:t>2</a:t>
            </a:r>
            <a:r>
              <a:rPr lang="ja-JP" altLang="en-US" u="sng" dirty="0"/>
              <a:t>項違反</a:t>
            </a:r>
            <a:r>
              <a:rPr lang="ja-JP" altLang="en-US" dirty="0"/>
              <a:t>）</a:t>
            </a:r>
            <a:endParaRPr lang="en-US" altLang="ja-JP" sz="1600" dirty="0"/>
          </a:p>
          <a:p>
            <a:r>
              <a:rPr lang="ja-JP" altLang="en-US" dirty="0"/>
              <a:t>介護付きホーム（特定施設入居者生活介護）の指定を受けていないのに、「介護付き」「ケア付き」の広告表示をしている。</a:t>
            </a:r>
          </a:p>
          <a:p>
            <a:pPr marL="540000" indent="-540000">
              <a:buNone/>
            </a:pPr>
            <a:r>
              <a:rPr lang="ja-JP" altLang="en-US" dirty="0"/>
              <a:t>　　</a:t>
            </a:r>
            <a:r>
              <a:rPr lang="ja-JP" altLang="en-US" sz="1400" dirty="0"/>
              <a:t>（参考）介護付きホーム（特定施設入居者生活介護）の指定を受けていない住宅型有料老人ホームやサービス付き高齢者向け住宅は、「介護付き」「ケア付き」と表記してはならない（有老指針別表）</a:t>
            </a:r>
            <a:endParaRPr lang="en-US" altLang="ja-JP" sz="1400" dirty="0"/>
          </a:p>
        </p:txBody>
      </p:sp>
      <p:sp>
        <p:nvSpPr>
          <p:cNvPr id="8" name="コンテンツ プレースホルダ 7"/>
          <p:cNvSpPr>
            <a:spLocks noGrp="1"/>
          </p:cNvSpPr>
          <p:nvPr>
            <p:ph idx="13"/>
          </p:nvPr>
        </p:nvSpPr>
        <p:spPr>
          <a:xfrm>
            <a:off x="251520" y="1124744"/>
            <a:ext cx="8640960" cy="2736304"/>
          </a:xfrm>
        </p:spPr>
        <p:txBody>
          <a:bodyPr>
            <a:normAutofit/>
          </a:bodyPr>
          <a:lstStyle/>
          <a:p>
            <a:r>
              <a:rPr lang="ja-JP" altLang="en-US" dirty="0"/>
              <a:t>高齢者向け住まいでは、住まい付帯の基本サービスと、介護保険サービスを切り分けて、入居者が理解できるよう、説明・運営しなければならない。</a:t>
            </a:r>
            <a:endParaRPr lang="en-US" altLang="ja-JP" dirty="0"/>
          </a:p>
          <a:p>
            <a:r>
              <a:rPr lang="ja-JP" altLang="en-US" dirty="0"/>
              <a:t>入居者が、居宅介護支援事業所やその他の居宅サービスについて、住まいに併設された事業所やその他の事業所を利用することのメリットとマイナス面を理解し、自由に選択できる環境を整えなければならない。</a:t>
            </a:r>
            <a:endParaRPr lang="en-US" altLang="ja-JP" dirty="0"/>
          </a:p>
          <a:p>
            <a:pPr>
              <a:spcBef>
                <a:spcPts val="600"/>
              </a:spcBef>
              <a:buNone/>
            </a:pPr>
            <a:r>
              <a:rPr kumimoji="1" lang="ja-JP" altLang="en-US" dirty="0"/>
              <a:t>★ なお、適切な情報</a:t>
            </a:r>
            <a:r>
              <a:rPr kumimoji="1" lang="ja-JP" altLang="en-US" dirty="0" smtClean="0"/>
              <a:t>提供がなされた上</a:t>
            </a:r>
            <a:r>
              <a:rPr kumimoji="1" lang="ja-JP" altLang="en-US" dirty="0"/>
              <a:t>で、入居者による自己</a:t>
            </a:r>
            <a:r>
              <a:rPr kumimoji="1" lang="ja-JP" altLang="en-US" dirty="0" smtClean="0"/>
              <a:t>決定と</a:t>
            </a:r>
            <a:r>
              <a:rPr kumimoji="1" lang="ja-JP" altLang="en-US" dirty="0"/>
              <a:t>して、併設</a:t>
            </a:r>
            <a:r>
              <a:rPr lang="ja-JP" altLang="en-US" dirty="0"/>
              <a:t>された</a:t>
            </a:r>
            <a:r>
              <a:rPr kumimoji="1" lang="ja-JP" altLang="en-US" dirty="0"/>
              <a:t>事業所などに集中</a:t>
            </a:r>
            <a:r>
              <a:rPr lang="ja-JP" altLang="en-US" dirty="0"/>
              <a:t>することは「不当な囲い込み」には当たらない。</a:t>
            </a:r>
            <a:endParaRPr kumimoji="1" lang="en-US" altLang="ja-JP"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5</a:t>
            </a:fld>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（共通②）介護保険サービスの適正な利用</a:t>
            </a:r>
            <a:endParaRPr kumimoji="1" lang="ja-JP" altLang="en-US" dirty="0"/>
          </a:p>
        </p:txBody>
      </p:sp>
      <p:sp>
        <p:nvSpPr>
          <p:cNvPr id="7" name="コンテンツ プレースホルダ 6"/>
          <p:cNvSpPr>
            <a:spLocks noGrp="1"/>
          </p:cNvSpPr>
          <p:nvPr>
            <p:ph idx="1"/>
          </p:nvPr>
        </p:nvSpPr>
        <p:spPr>
          <a:xfrm>
            <a:off x="251520" y="4437112"/>
            <a:ext cx="8640960" cy="2232248"/>
          </a:xfrm>
        </p:spPr>
        <p:txBody>
          <a:bodyPr>
            <a:normAutofit lnSpcReduction="10000"/>
          </a:bodyPr>
          <a:lstStyle/>
          <a:p>
            <a:r>
              <a:rPr lang="ja-JP" altLang="en-US" dirty="0" smtClean="0"/>
              <a:t>アセスメントや入居者の意向を確認せず、</a:t>
            </a:r>
            <a:r>
              <a:rPr kumimoji="1" lang="ja-JP" altLang="en-US" sz="1600" dirty="0" smtClean="0"/>
              <a:t>要介護度</a:t>
            </a:r>
            <a:r>
              <a:rPr kumimoji="1" lang="ja-JP" altLang="en-US" sz="1600" dirty="0"/>
              <a:t>に応じて、一律のケアプランを押しつけている。（</a:t>
            </a:r>
            <a:r>
              <a:rPr lang="ja-JP" altLang="en-US" u="sng" dirty="0"/>
              <a:t>居宅介護支援等運営基準</a:t>
            </a:r>
            <a:r>
              <a:rPr lang="en-US" altLang="ja-JP" u="sng" dirty="0"/>
              <a:t>1</a:t>
            </a:r>
            <a:r>
              <a:rPr lang="ja-JP" altLang="en-US" u="sng" dirty="0"/>
              <a:t>条の</a:t>
            </a:r>
            <a:r>
              <a:rPr lang="en-US" altLang="ja-JP" u="sng" dirty="0"/>
              <a:t>2_2</a:t>
            </a:r>
            <a:r>
              <a:rPr lang="ja-JP" altLang="en-US" u="sng" dirty="0"/>
              <a:t>項、</a:t>
            </a:r>
            <a:r>
              <a:rPr lang="en-US" altLang="ja-JP" u="sng" dirty="0"/>
              <a:t>3</a:t>
            </a:r>
            <a:r>
              <a:rPr lang="ja-JP" altLang="en-US" u="sng" dirty="0"/>
              <a:t>項、</a:t>
            </a:r>
            <a:r>
              <a:rPr lang="en-US" altLang="ja-JP" u="sng" dirty="0"/>
              <a:t>4</a:t>
            </a:r>
            <a:r>
              <a:rPr lang="ja-JP" altLang="en-US" u="sng" dirty="0"/>
              <a:t>条</a:t>
            </a:r>
            <a:r>
              <a:rPr lang="en-US" altLang="ja-JP" u="sng" dirty="0"/>
              <a:t>2</a:t>
            </a:r>
            <a:r>
              <a:rPr lang="ja-JP" altLang="en-US" u="sng" dirty="0"/>
              <a:t>項違反</a:t>
            </a:r>
            <a:r>
              <a:rPr lang="ja-JP" altLang="en-US" dirty="0"/>
              <a:t>）</a:t>
            </a:r>
            <a:endParaRPr kumimoji="1" lang="en-US" altLang="ja-JP" sz="1600" dirty="0"/>
          </a:p>
          <a:p>
            <a:pPr marL="628650" indent="-274638">
              <a:buFont typeface="Meiryo UI" pitchFamily="50" charset="-128"/>
              <a:buChar char="⇒"/>
            </a:pPr>
            <a:r>
              <a:rPr lang="ja-JP" altLang="en-US" dirty="0"/>
              <a:t>ある入居者は、朝・夕の着替え、身支度ができるのに、ケアプランに、訪問介護の起床介助や就寝介助を盛り込んでいる。特に要介護１・２の入居者に、全員、起床介助、就寝介助を盛り込んでいる場合は、注意深い検証が必要である。</a:t>
            </a:r>
            <a:endParaRPr lang="en-US" altLang="ja-JP" dirty="0"/>
          </a:p>
          <a:p>
            <a:pPr marL="628650" indent="-274638">
              <a:buFont typeface="Meiryo UI" pitchFamily="50" charset="-128"/>
              <a:buChar char="⇒"/>
            </a:pPr>
            <a:r>
              <a:rPr lang="ja-JP" altLang="en-US" dirty="0"/>
              <a:t>ある入居者は、デイサービス（通所介護）を希望していない、または週１～２回の利用でよいと考えているのに、区分支給限度額が一杯になるよう、ケアプランに毎日のようにデイサービスを設定している。</a:t>
            </a:r>
            <a:endParaRPr lang="en-US" altLang="ja-JP" dirty="0"/>
          </a:p>
          <a:p>
            <a:r>
              <a:rPr lang="ja-JP" altLang="en-US" dirty="0"/>
              <a:t>法人として、目標利用額や目標回数を設定し、ケアマネジャーに指示している。</a:t>
            </a:r>
            <a:endParaRPr lang="en-US" altLang="ja-JP" dirty="0"/>
          </a:p>
        </p:txBody>
      </p:sp>
      <p:sp>
        <p:nvSpPr>
          <p:cNvPr id="8" name="コンテンツ プレースホルダ 7"/>
          <p:cNvSpPr>
            <a:spLocks noGrp="1"/>
          </p:cNvSpPr>
          <p:nvPr>
            <p:ph idx="13"/>
          </p:nvPr>
        </p:nvSpPr>
        <p:spPr/>
        <p:txBody>
          <a:bodyPr anchor="ctr">
            <a:normAutofit lnSpcReduction="10000"/>
          </a:bodyPr>
          <a:lstStyle/>
          <a:p>
            <a:r>
              <a:rPr lang="ja-JP" altLang="en-US" dirty="0"/>
              <a:t>介護支援専門員（ケアマネジャー）は、入居者（利用者）の心身の状態を把握し、自立支援の観点や入居者の希望も踏まえ、生活全般の解決すべき課題（ニーズ）を抽出する（アセスメント）。</a:t>
            </a:r>
            <a:endParaRPr lang="en-US" altLang="ja-JP" dirty="0" err="1"/>
          </a:p>
          <a:p>
            <a:r>
              <a:rPr lang="ja-JP" altLang="en-US" dirty="0"/>
              <a:t>ケアマネジャーはケアプラン原案を作成し、多職種による専門的な見地からの検討及び利用者の意向を確認する（サービス担当者会議）。</a:t>
            </a:r>
            <a:endParaRPr lang="en-US" altLang="ja-JP" dirty="0"/>
          </a:p>
          <a:p>
            <a:r>
              <a:rPr lang="ja-JP" altLang="en-US" dirty="0"/>
              <a:t>ケアプランの原案の内容・目的を利用者・家族に対して説明し、文書による同意を得た上で、ケアプランを交付しなければならない（ケアプランの説明・同意・交付）。</a:t>
            </a:r>
            <a:endParaRPr lang="en-US" altLang="ja-JP" dirty="0"/>
          </a:p>
          <a:p>
            <a:r>
              <a:rPr lang="ja-JP" altLang="en-US" dirty="0"/>
              <a:t>ケアプランに位置づけるサービス（特に介護保険サービス）は、単に利用者の希望やサービス事業者の意向を反映するのではなく、生活全般の解決すべき課題（ニーズ）の改善に資するものでなければならない。</a:t>
            </a:r>
            <a:endParaRPr lang="en-US" altLang="ja-JP"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（通所介護①）アセスメント・入居者の希望による利用</a:t>
            </a:r>
            <a:endParaRPr kumimoji="1" lang="ja-JP" altLang="en-US" dirty="0"/>
          </a:p>
        </p:txBody>
      </p:sp>
      <p:sp>
        <p:nvSpPr>
          <p:cNvPr id="7" name="コンテンツ プレースホルダ 6"/>
          <p:cNvSpPr>
            <a:spLocks noGrp="1"/>
          </p:cNvSpPr>
          <p:nvPr>
            <p:ph idx="1"/>
          </p:nvPr>
        </p:nvSpPr>
        <p:spPr/>
        <p:txBody>
          <a:bodyPr>
            <a:normAutofit/>
          </a:bodyPr>
          <a:lstStyle/>
          <a:p>
            <a:r>
              <a:rPr lang="ja-JP" altLang="en-US" dirty="0"/>
              <a:t>アセスメントに基づく課題抽出をせず、</a:t>
            </a:r>
            <a:r>
              <a:rPr kumimoji="1" lang="ja-JP" altLang="en-US" dirty="0"/>
              <a:t>要介護度に応じて、全ての入居者に併設デイサービスの利用を義務付けている。（</a:t>
            </a:r>
            <a:r>
              <a:rPr lang="ja-JP" altLang="en-US" u="sng" dirty="0"/>
              <a:t>居宅介護支援等運営基準</a:t>
            </a:r>
            <a:r>
              <a:rPr lang="en-US" altLang="ja-JP" u="sng" dirty="0"/>
              <a:t>1</a:t>
            </a:r>
            <a:r>
              <a:rPr lang="ja-JP" altLang="en-US" u="sng" dirty="0"/>
              <a:t>条の</a:t>
            </a:r>
            <a:r>
              <a:rPr lang="en-US" altLang="ja-JP" u="sng" dirty="0"/>
              <a:t>2_2</a:t>
            </a:r>
            <a:r>
              <a:rPr lang="ja-JP" altLang="en-US" u="sng" dirty="0"/>
              <a:t>項、</a:t>
            </a:r>
            <a:r>
              <a:rPr lang="en-US" altLang="ja-JP" u="sng" dirty="0"/>
              <a:t>3</a:t>
            </a:r>
            <a:r>
              <a:rPr lang="ja-JP" altLang="en-US" u="sng" dirty="0"/>
              <a:t>項、</a:t>
            </a:r>
            <a:r>
              <a:rPr lang="en-US" altLang="ja-JP" u="sng" dirty="0"/>
              <a:t>4</a:t>
            </a:r>
            <a:r>
              <a:rPr lang="ja-JP" altLang="en-US" u="sng" dirty="0"/>
              <a:t>条</a:t>
            </a:r>
            <a:r>
              <a:rPr lang="en-US" altLang="ja-JP" u="sng" dirty="0"/>
              <a:t>2</a:t>
            </a:r>
            <a:r>
              <a:rPr lang="ja-JP" altLang="en-US" u="sng" dirty="0"/>
              <a:t>項違反</a:t>
            </a:r>
            <a:r>
              <a:rPr lang="ja-JP" altLang="en-US" dirty="0"/>
              <a:t>）</a:t>
            </a:r>
            <a:endParaRPr kumimoji="1" lang="en-US" altLang="ja-JP" dirty="0"/>
          </a:p>
          <a:p>
            <a:pPr lvl="1"/>
            <a:r>
              <a:rPr lang="ja-JP" altLang="en-US" dirty="0" smtClean="0"/>
              <a:t>要介護</a:t>
            </a:r>
            <a:r>
              <a:rPr lang="en-US" altLang="ja-JP" dirty="0" smtClean="0"/>
              <a:t>1</a:t>
            </a:r>
            <a:r>
              <a:rPr lang="ja-JP" altLang="en-US" dirty="0" smtClean="0"/>
              <a:t>なら</a:t>
            </a:r>
            <a:r>
              <a:rPr lang="ja-JP" altLang="en-US" dirty="0"/>
              <a:t>週</a:t>
            </a:r>
            <a:r>
              <a:rPr lang="en-US" altLang="ja-JP" dirty="0" smtClean="0"/>
              <a:t>4~5</a:t>
            </a:r>
            <a:r>
              <a:rPr lang="ja-JP" altLang="en-US" dirty="0" smtClean="0"/>
              <a:t>回、要介護</a:t>
            </a:r>
            <a:r>
              <a:rPr lang="en-US" altLang="ja-JP" dirty="0" smtClean="0"/>
              <a:t>2</a:t>
            </a:r>
            <a:r>
              <a:rPr lang="ja-JP" altLang="en-US" dirty="0" smtClean="0"/>
              <a:t>なら週</a:t>
            </a:r>
            <a:r>
              <a:rPr lang="en-US" altLang="ja-JP" dirty="0" smtClean="0"/>
              <a:t>5~6</a:t>
            </a:r>
            <a:r>
              <a:rPr lang="ja-JP" altLang="en-US" dirty="0" smtClean="0"/>
              <a:t>回、要介護</a:t>
            </a:r>
            <a:r>
              <a:rPr lang="en-US" altLang="ja-JP" dirty="0" smtClean="0"/>
              <a:t>3</a:t>
            </a:r>
            <a:r>
              <a:rPr lang="ja-JP" altLang="en-US" dirty="0" smtClean="0"/>
              <a:t>以上は毎日等</a:t>
            </a:r>
            <a:endParaRPr lang="en-US" altLang="ja-JP" dirty="0"/>
          </a:p>
          <a:p>
            <a:r>
              <a:rPr lang="ja-JP" altLang="en-US" dirty="0"/>
              <a:t>入居者の希望を無視してデイサービスを利用させているため、嫌々デイサービスで時間を過ごし、常に居室に戻りたいと思っている。（</a:t>
            </a:r>
            <a:r>
              <a:rPr lang="ja-JP" altLang="en-US" u="sng" dirty="0"/>
              <a:t>居宅サービス等運営基準</a:t>
            </a:r>
            <a:r>
              <a:rPr lang="en-US" altLang="ja-JP" u="sng" dirty="0"/>
              <a:t>98</a:t>
            </a:r>
            <a:r>
              <a:rPr lang="ja-JP" altLang="en-US" u="sng" dirty="0"/>
              <a:t>条</a:t>
            </a:r>
            <a:r>
              <a:rPr lang="en-US" altLang="ja-JP" u="sng" dirty="0"/>
              <a:t>1</a:t>
            </a:r>
            <a:r>
              <a:rPr lang="ja-JP" altLang="en-US" u="sng" dirty="0"/>
              <a:t>号違反</a:t>
            </a:r>
            <a:r>
              <a:rPr lang="en-US" altLang="ja-JP" u="sng" dirty="0"/>
              <a:t>)</a:t>
            </a:r>
            <a:endParaRPr lang="en-US" altLang="ja-JP" dirty="0"/>
          </a:p>
          <a:p>
            <a:pPr lvl="1"/>
            <a:r>
              <a:rPr lang="ja-JP" altLang="en-US" dirty="0"/>
              <a:t>例えば、昼食後は居室で休みたいので、デイサービスから居室に戻って昼寝をしているが、通所介護を算定している。</a:t>
            </a:r>
            <a:endParaRPr lang="en-US" altLang="ja-JP" dirty="0"/>
          </a:p>
        </p:txBody>
      </p:sp>
      <p:sp>
        <p:nvSpPr>
          <p:cNvPr id="8" name="コンテンツ プレースホルダ 7"/>
          <p:cNvSpPr>
            <a:spLocks noGrp="1"/>
          </p:cNvSpPr>
          <p:nvPr>
            <p:ph idx="13"/>
          </p:nvPr>
        </p:nvSpPr>
        <p:spPr/>
        <p:txBody>
          <a:bodyPr>
            <a:normAutofit/>
          </a:bodyPr>
          <a:lstStyle/>
          <a:p>
            <a:r>
              <a:rPr kumimoji="1" lang="ja-JP" altLang="en-US" dirty="0" smtClean="0"/>
              <a:t>入居者のデイサービス</a:t>
            </a:r>
            <a:r>
              <a:rPr kumimoji="1" lang="ja-JP" altLang="en-US" dirty="0"/>
              <a:t>の利用</a:t>
            </a:r>
            <a:r>
              <a:rPr kumimoji="1" lang="ja-JP" altLang="en-US" dirty="0" smtClean="0"/>
              <a:t>意向を高齢者向け</a:t>
            </a:r>
            <a:r>
              <a:rPr kumimoji="1" lang="ja-JP" altLang="en-US" dirty="0"/>
              <a:t>住まいの</a:t>
            </a:r>
            <a:r>
              <a:rPr kumimoji="1" lang="ja-JP" altLang="en-US" dirty="0" smtClean="0"/>
              <a:t>スタッフが把握した場合は、ケアマネジャーその旨を伝達・共有する。　　　　　　　　　　　　　　　　　　　　　　　　　　　　　　　　　</a:t>
            </a:r>
            <a:r>
              <a:rPr lang="ja-JP" altLang="en-US" dirty="0" smtClean="0"/>
              <a:t>ケアマネジャー</a:t>
            </a:r>
            <a:r>
              <a:rPr lang="ja-JP" altLang="en-US" dirty="0"/>
              <a:t>は、</a:t>
            </a:r>
            <a:r>
              <a:rPr kumimoji="1" lang="ja-JP" altLang="en-US" dirty="0"/>
              <a:t>併設デイサービスがあったとしても、地域の他のデイサービスを含めた</a:t>
            </a:r>
            <a:r>
              <a:rPr lang="ja-JP" altLang="en-US" dirty="0"/>
              <a:t>選択肢</a:t>
            </a:r>
            <a:r>
              <a:rPr lang="ja-JP" altLang="en-US" dirty="0" smtClean="0"/>
              <a:t>を提示し</a:t>
            </a:r>
            <a:r>
              <a:rPr lang="ja-JP" altLang="en-US" dirty="0"/>
              <a:t>、</a:t>
            </a:r>
            <a:r>
              <a:rPr lang="ja-JP" altLang="en-US" dirty="0" smtClean="0"/>
              <a:t>本人の自己決定・自己選択を支援する</a:t>
            </a:r>
            <a:r>
              <a:rPr kumimoji="1" lang="ja-JP" altLang="en-US" dirty="0" smtClean="0"/>
              <a:t>。</a:t>
            </a:r>
            <a:endParaRPr kumimoji="1" lang="en-US" altLang="ja-JP" dirty="0"/>
          </a:p>
          <a:p>
            <a:r>
              <a:rPr kumimoji="1" lang="ja-JP" altLang="en-US" dirty="0"/>
              <a:t>デイサービスの目的①</a:t>
            </a:r>
            <a:r>
              <a:rPr lang="ja-JP" altLang="en-US" dirty="0"/>
              <a:t>利用者の社会的孤立感の解消、②心身の機能の維持、③利用者の家族の身体的及び精神的負担の軽減につながっているか、確認した上で、自立した日常生活を営むための課題解決として、ケアプランにデイサービスの利用を位置付ける。（一般的に③家族の負担軽減は、高齢者向け住まいの入居者に当てはまらない。）</a:t>
            </a:r>
            <a:endParaRPr kumimoji="1" lang="en-US" altLang="ja-JP"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7</a:t>
            </a:fld>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（通所介護②）正しい職員配置（デイと住まい）</a:t>
            </a:r>
            <a:endParaRPr kumimoji="1" lang="ja-JP" altLang="en-US" dirty="0"/>
          </a:p>
        </p:txBody>
      </p:sp>
      <p:sp>
        <p:nvSpPr>
          <p:cNvPr id="7" name="コンテンツ プレースホルダ 6"/>
          <p:cNvSpPr>
            <a:spLocks noGrp="1"/>
          </p:cNvSpPr>
          <p:nvPr>
            <p:ph idx="1"/>
          </p:nvPr>
        </p:nvSpPr>
        <p:spPr/>
        <p:txBody>
          <a:bodyPr>
            <a:normAutofit/>
          </a:bodyPr>
          <a:lstStyle/>
          <a:p>
            <a:pPr>
              <a:spcBef>
                <a:spcPts val="0"/>
              </a:spcBef>
            </a:pPr>
            <a:r>
              <a:rPr lang="ja-JP" altLang="en-US" dirty="0"/>
              <a:t>デイサービスの職員が、デイサービスのスペースを離れ、デイサービスを利用していない他の入居者のナースコールの対応をしてている。このとき、デイサービスの人員基準を満たしていない。（居宅サービス等運営基準</a:t>
            </a:r>
            <a:r>
              <a:rPr lang="en-US" altLang="ja-JP" dirty="0"/>
              <a:t>93</a:t>
            </a:r>
            <a:r>
              <a:rPr lang="ja-JP" altLang="en-US" dirty="0"/>
              <a:t>条違反）</a:t>
            </a:r>
            <a:endParaRPr lang="en-US" altLang="ja-JP" dirty="0"/>
          </a:p>
          <a:p>
            <a:pPr>
              <a:spcBef>
                <a:spcPts val="0"/>
              </a:spcBef>
            </a:pPr>
            <a:endParaRPr lang="en-US" altLang="ja-JP" dirty="0"/>
          </a:p>
          <a:p>
            <a:pPr>
              <a:spcBef>
                <a:spcPts val="0"/>
              </a:spcBef>
            </a:pPr>
            <a:r>
              <a:rPr lang="ja-JP" altLang="en-US" dirty="0"/>
              <a:t>当日のデイサービスの利用者ではない入居者が、デイサービスのスペースで昼食を食べていて、全体でみると、デイサービスの定員をオーバーしている。（居宅サービス等運営基準</a:t>
            </a:r>
            <a:r>
              <a:rPr lang="en-US" altLang="ja-JP" dirty="0"/>
              <a:t>102</a:t>
            </a:r>
            <a:r>
              <a:rPr lang="ja-JP" altLang="en-US" dirty="0"/>
              <a:t>条違反）</a:t>
            </a:r>
            <a:endParaRPr lang="en-US" altLang="ja-JP" dirty="0"/>
          </a:p>
        </p:txBody>
      </p:sp>
      <p:sp>
        <p:nvSpPr>
          <p:cNvPr id="8" name="コンテンツ プレースホルダ 7"/>
          <p:cNvSpPr>
            <a:spLocks noGrp="1"/>
          </p:cNvSpPr>
          <p:nvPr>
            <p:ph idx="13"/>
          </p:nvPr>
        </p:nvSpPr>
        <p:spPr/>
        <p:txBody>
          <a:bodyPr>
            <a:normAutofit/>
          </a:bodyPr>
          <a:lstStyle/>
          <a:p>
            <a:r>
              <a:rPr kumimoji="1" lang="ja-JP" altLang="en-US" dirty="0"/>
              <a:t>デイサービスは、その利用者数に応じて、法令に基づき、必要な職員を配置しなければならない。</a:t>
            </a:r>
            <a:endParaRPr lang="en-US" altLang="ja-JP" dirty="0"/>
          </a:p>
          <a:p>
            <a:r>
              <a:rPr lang="ja-JP" altLang="en-US" dirty="0"/>
              <a:t>デイサービスは、利用定員を超えてサービスを提供してはならない。</a:t>
            </a:r>
            <a:endParaRPr kumimoji="1" lang="en-US" altLang="ja-JP" dirty="0"/>
          </a:p>
          <a:p>
            <a:r>
              <a:rPr lang="ja-JP" altLang="en-US" dirty="0"/>
              <a:t>一方、高齢者向け住まいも、約束した基本サービスを提供するため、併設のデイサービス等と別の職員を配置しなければならない。</a:t>
            </a:r>
            <a:endParaRPr lang="en-US" altLang="ja-JP"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8</a:t>
            </a:fld>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116632"/>
            <a:ext cx="9144000" cy="360000"/>
          </a:xfrm>
        </p:spPr>
        <p:txBody>
          <a:bodyPr/>
          <a:lstStyle/>
          <a:p>
            <a:r>
              <a:rPr lang="ja-JP" altLang="en-US" dirty="0"/>
              <a:t>（訪問介護①）アセスメントに基づくケアプラン、ケアプランに基づくサービス</a:t>
            </a:r>
            <a:endParaRPr kumimoji="1" lang="ja-JP" altLang="en-US" dirty="0"/>
          </a:p>
        </p:txBody>
      </p:sp>
      <p:sp>
        <p:nvSpPr>
          <p:cNvPr id="7" name="コンテンツ プレースホルダ 6"/>
          <p:cNvSpPr>
            <a:spLocks noGrp="1"/>
          </p:cNvSpPr>
          <p:nvPr>
            <p:ph idx="1"/>
          </p:nvPr>
        </p:nvSpPr>
        <p:spPr/>
        <p:txBody>
          <a:bodyPr>
            <a:normAutofit/>
          </a:bodyPr>
          <a:lstStyle/>
          <a:p>
            <a:pPr>
              <a:buFont typeface="Wingdings" pitchFamily="2" charset="2"/>
              <a:buChar char="n"/>
            </a:pPr>
            <a:r>
              <a:rPr kumimoji="1" lang="ja-JP" altLang="en-US" sz="1600" dirty="0"/>
              <a:t>職員の勤務シフトやサービス提供実態を踏まえて、サービスありき、いわば“後付け”で、訪問介護を算定できる</a:t>
            </a:r>
            <a:r>
              <a:rPr lang="ja-JP" altLang="en-US" dirty="0"/>
              <a:t>サービス</a:t>
            </a:r>
            <a:r>
              <a:rPr kumimoji="1" lang="ja-JP" altLang="en-US" sz="1600" dirty="0"/>
              <a:t>を見つけて、ケアプランを策定し、それに基づき、介護保険の請求を行う例。（</a:t>
            </a:r>
            <a:r>
              <a:rPr kumimoji="1" lang="ja-JP" altLang="en-US" sz="1600" u="sng" dirty="0"/>
              <a:t>居宅介護支援等運営基準</a:t>
            </a:r>
            <a:r>
              <a:rPr kumimoji="1" lang="en-US" altLang="ja-JP" sz="1600" u="sng" dirty="0"/>
              <a:t>13</a:t>
            </a:r>
            <a:r>
              <a:rPr kumimoji="1" lang="ja-JP" altLang="en-US" sz="1600" u="sng" dirty="0"/>
              <a:t>条、居宅サービス等運営基準</a:t>
            </a:r>
            <a:r>
              <a:rPr lang="en-US" altLang="ja-JP" u="sng" dirty="0"/>
              <a:t>23</a:t>
            </a:r>
            <a:r>
              <a:rPr kumimoji="1" lang="ja-JP" altLang="en-US" sz="1600" u="sng" dirty="0"/>
              <a:t>条</a:t>
            </a:r>
            <a:r>
              <a:rPr kumimoji="1" lang="en-US" altLang="ja-JP" sz="1600" u="sng" dirty="0"/>
              <a:t>1</a:t>
            </a:r>
            <a:r>
              <a:rPr kumimoji="1" lang="ja-JP" altLang="en-US" sz="1600" u="sng" dirty="0"/>
              <a:t>号、</a:t>
            </a:r>
            <a:r>
              <a:rPr kumimoji="1" lang="en-US" altLang="ja-JP" sz="1600" u="sng" dirty="0"/>
              <a:t>24</a:t>
            </a:r>
            <a:r>
              <a:rPr kumimoji="1" lang="ja-JP" altLang="en-US" sz="1600" u="sng" dirty="0"/>
              <a:t>条</a:t>
            </a:r>
            <a:r>
              <a:rPr kumimoji="1" lang="en-US" altLang="ja-JP" sz="1600" u="sng" dirty="0"/>
              <a:t>1</a:t>
            </a:r>
            <a:r>
              <a:rPr kumimoji="1" lang="ja-JP" altLang="en-US" sz="1600" u="sng" dirty="0"/>
              <a:t>号違反</a:t>
            </a:r>
            <a:r>
              <a:rPr kumimoji="1" lang="ja-JP" altLang="en-US" sz="1600" dirty="0"/>
              <a:t>）</a:t>
            </a:r>
            <a:endParaRPr kumimoji="1" lang="en-US" altLang="ja-JP" sz="1600" dirty="0"/>
          </a:p>
          <a:p>
            <a:pPr>
              <a:buFont typeface="Wingdings" pitchFamily="2" charset="2"/>
              <a:buChar char="n"/>
            </a:pPr>
            <a:r>
              <a:rPr lang="ja-JP" altLang="en-US" sz="1600" dirty="0"/>
              <a:t>無理に訪問介護を算定するため、実際にサービス提供した時間帯と、訪問介護記録やケアプランが異なるケース。（</a:t>
            </a:r>
            <a:r>
              <a:rPr lang="ja-JP" altLang="en-US" sz="1600" u="sng" dirty="0"/>
              <a:t>居宅サービス等運営基準</a:t>
            </a:r>
            <a:r>
              <a:rPr lang="en-US" altLang="ja-JP" sz="1600" u="sng" dirty="0"/>
              <a:t>19</a:t>
            </a:r>
            <a:r>
              <a:rPr lang="ja-JP" altLang="en-US" sz="1600" u="sng" dirty="0"/>
              <a:t>条、</a:t>
            </a:r>
            <a:r>
              <a:rPr lang="en-US" altLang="ja-JP" sz="1600" u="sng" dirty="0"/>
              <a:t>39</a:t>
            </a:r>
            <a:r>
              <a:rPr lang="ja-JP" altLang="en-US" sz="1600" u="sng" dirty="0"/>
              <a:t>条違反</a:t>
            </a:r>
            <a:r>
              <a:rPr lang="ja-JP" altLang="en-US" sz="1600" dirty="0"/>
              <a:t>）</a:t>
            </a:r>
            <a:endParaRPr lang="en-US" altLang="ja-JP" sz="1600" dirty="0"/>
          </a:p>
          <a:p>
            <a:pPr marL="666900" lvl="1" indent="-342900">
              <a:buFont typeface="Wingdings" pitchFamily="2" charset="2"/>
              <a:buChar char="n"/>
            </a:pPr>
            <a:endParaRPr kumimoji="1" lang="ja-JP" altLang="en-US" dirty="0"/>
          </a:p>
        </p:txBody>
      </p:sp>
      <p:sp>
        <p:nvSpPr>
          <p:cNvPr id="8" name="コンテンツ プレースホルダ 7"/>
          <p:cNvSpPr>
            <a:spLocks noGrp="1"/>
          </p:cNvSpPr>
          <p:nvPr>
            <p:ph idx="13"/>
          </p:nvPr>
        </p:nvSpPr>
        <p:spPr/>
        <p:txBody>
          <a:bodyPr/>
          <a:lstStyle/>
          <a:p>
            <a:r>
              <a:rPr kumimoji="1" lang="ja-JP" altLang="en-US" dirty="0"/>
              <a:t>入居者の希望と、個々の入居者に対するアセスメントの結果に基づき、ケアマネジャーが「居宅サービス計画」（ケアプラン）の原案を策定する。サービス担当者</a:t>
            </a:r>
            <a:r>
              <a:rPr kumimoji="1" lang="ja-JP" altLang="en-US" dirty="0" smtClean="0"/>
              <a:t>会議での検討、</a:t>
            </a:r>
            <a:r>
              <a:rPr kumimoji="1" lang="ja-JP" altLang="en-US" dirty="0"/>
              <a:t>入居者に対する説明・同意・交付を経て、ケアプランが完成する。</a:t>
            </a:r>
            <a:endParaRPr kumimoji="1" lang="en-US" altLang="ja-JP" dirty="0"/>
          </a:p>
          <a:p>
            <a:r>
              <a:rPr lang="ja-JP" altLang="en-US" dirty="0"/>
              <a:t>ケアプラン</a:t>
            </a:r>
            <a:r>
              <a:rPr kumimoji="1" lang="ja-JP" altLang="en-US" dirty="0"/>
              <a:t>に基づき、訪問介護事業所のサービス提供責任者が「訪問介護計画」を策定し、訪問介護サービスを提供する。その記録を残し、介護保険の請求を行う</a:t>
            </a:r>
            <a:r>
              <a:rPr lang="ja-JP" altLang="en-US" dirty="0"/>
              <a:t>。</a:t>
            </a:r>
            <a:endParaRPr lang="en-US" altLang="ja-JP" dirty="0"/>
          </a:p>
          <a:p>
            <a:r>
              <a:rPr lang="ja-JP" altLang="en-US" dirty="0"/>
              <a:t>訪問介護は、開始時間、終了</a:t>
            </a:r>
            <a:r>
              <a:rPr lang="ja-JP" altLang="en-US" dirty="0" smtClean="0"/>
              <a:t>時間をあらかじめ定め、</a:t>
            </a:r>
            <a:r>
              <a:rPr lang="ja-JP" altLang="en-US" dirty="0"/>
              <a:t>その間は</a:t>
            </a:r>
            <a:r>
              <a:rPr lang="ja-JP" altLang="en-US" dirty="0" smtClean="0"/>
              <a:t>、原則として一対</a:t>
            </a:r>
            <a:r>
              <a:rPr lang="ja-JP" altLang="en-US" dirty="0"/>
              <a:t>一で介護を行う。</a:t>
            </a:r>
            <a:endParaRPr lang="en-US" altLang="ja-JP" dirty="0"/>
          </a:p>
          <a:p>
            <a:endParaRPr kumimoji="1" lang="ja-JP" altLang="en-US" dirty="0"/>
          </a:p>
        </p:txBody>
      </p:sp>
      <p:sp>
        <p:nvSpPr>
          <p:cNvPr id="5" name="スライド番号プレースホルダ 4"/>
          <p:cNvSpPr>
            <a:spLocks noGrp="1"/>
          </p:cNvSpPr>
          <p:nvPr>
            <p:ph type="sldNum" sz="quarter" idx="12"/>
          </p:nvPr>
        </p:nvSpPr>
        <p:spPr/>
        <p:txBody>
          <a:bodyPr/>
          <a:lstStyle/>
          <a:p>
            <a:fld id="{803248FD-A2E1-4E67-BF7B-16CD923C5685}" type="slidenum">
              <a:rPr kumimoji="1" lang="ja-JP" altLang="en-US" smtClean="0"/>
              <a:pPr/>
              <a:t>9</a:t>
            </a:fld>
            <a:endParaRPr kumimoji="1"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2786</Words>
  <Application>Microsoft Office PowerPoint</Application>
  <PresentationFormat>画面に合わせる (4:3)</PresentationFormat>
  <Paragraphs>349</Paragraphs>
  <Slides>21</Slides>
  <Notes>3</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高齢者向け住まい事業者の 外付けサービスの適正な活用チェックリスト</vt:lpstr>
      <vt:lpstr>本チェックリストの背景</vt:lpstr>
      <vt:lpstr>本チェックリストの目的</vt:lpstr>
      <vt:lpstr>（参考）入居者の介護保険サービス利用額が高くなる要因</vt:lpstr>
      <vt:lpstr>（共通①）介護保険サービスの自由な選択の確保</vt:lpstr>
      <vt:lpstr>（共通②）介護保険サービスの適正な利用</vt:lpstr>
      <vt:lpstr>（通所介護①）アセスメント・入居者の希望による利用</vt:lpstr>
      <vt:lpstr>（通所介護②）正しい職員配置（デイと住まい）</vt:lpstr>
      <vt:lpstr>（訪問介護①）アセスメントに基づくケアプラン、ケアプランに基づくサービス</vt:lpstr>
      <vt:lpstr>（訪問介護②）訪問介護は一対一　別に高齢者向け住まい職員</vt:lpstr>
      <vt:lpstr>（訪問介護③）入居者の状態像にあった、入居者ごとのケアプラン</vt:lpstr>
      <vt:lpstr>（小規模多機能・定期巡回型）自由な選択の確保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㈱ﾍﾞﾈｯｾｽﾀｲﾙｹｱ</dc:creator>
  <cp:lastModifiedBy>NICHIBIRU</cp:lastModifiedBy>
  <cp:revision>96</cp:revision>
  <dcterms:created xsi:type="dcterms:W3CDTF">2017-05-10T04:45:20Z</dcterms:created>
  <dcterms:modified xsi:type="dcterms:W3CDTF">2017-09-06T04:41:51Z</dcterms:modified>
</cp:coreProperties>
</file>