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kuteikyo" initials="t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0066"/>
    <a:srgbClr val="0000CC"/>
    <a:srgbClr val="33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1157" y="101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2019/8/2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08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2019/8/2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244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2019/8/2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0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2019/8/2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66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2019/8/2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6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2019/8/2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14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2019/8/2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097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2019/8/2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84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2019/8/2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42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2019/8/2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61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9923-9299-4764-BFD8-E6EF2A5982C5}" type="datetimeFigureOut">
              <a:rPr kumimoji="1" lang="ja-JP" altLang="en-US" smtClean="0"/>
              <a:pPr/>
              <a:t>2019/8/2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01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09923-9299-4764-BFD8-E6EF2A5982C5}" type="datetimeFigureOut">
              <a:rPr kumimoji="1" lang="ja-JP" altLang="en-US" smtClean="0"/>
              <a:pPr/>
              <a:t>2019/8/2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D7D18-11B2-425E-AB12-F25F0364A9C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87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kaigotsuki-home.or.jp/schedul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2"/>
            <a:ext cx="2695074" cy="889896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FF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２０１</a:t>
            </a:r>
            <a:r>
              <a:rPr lang="en-US" altLang="ja-JP" dirty="0">
                <a:solidFill>
                  <a:srgbClr val="FFFF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9</a:t>
            </a:r>
            <a:r>
              <a:rPr lang="ja-JP" altLang="en-US" dirty="0">
                <a:solidFill>
                  <a:srgbClr val="FFFF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年度第</a:t>
            </a:r>
            <a:r>
              <a:rPr lang="en-US" altLang="ja-JP" dirty="0">
                <a:solidFill>
                  <a:srgbClr val="FFFF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</a:t>
            </a:r>
            <a:r>
              <a:rPr lang="ja-JP" altLang="en-US" dirty="0">
                <a:solidFill>
                  <a:srgbClr val="FFFF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回連絡会</a:t>
            </a:r>
            <a:endParaRPr lang="en-US" altLang="ja-JP" dirty="0">
              <a:solidFill>
                <a:srgbClr val="FFFF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ja-JP" altLang="en-US" sz="3600" dirty="0">
                <a:solidFill>
                  <a:srgbClr val="FFFFFF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鹿児島県</a:t>
            </a:r>
            <a:endParaRPr lang="en-US" altLang="ja-JP" sz="3600" dirty="0">
              <a:solidFill>
                <a:srgbClr val="FFFFFF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2346" y="944854"/>
            <a:ext cx="6429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HG明朝E" panose="02020909000000000000" pitchFamily="17" charset="-128"/>
                <a:ea typeface="HG明朝E" panose="02020909000000000000" pitchFamily="17" charset="-128"/>
              </a:rPr>
              <a:t>介護付きホーム</a:t>
            </a:r>
            <a:endParaRPr kumimoji="1" lang="en-US" altLang="ja-JP" sz="48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r>
              <a:rPr lang="ja-JP" altLang="en-US" sz="4800" dirty="0">
                <a:latin typeface="HG明朝E" panose="02020909000000000000" pitchFamily="17" charset="-128"/>
                <a:ea typeface="HG明朝E" panose="02020909000000000000" pitchFamily="17" charset="-128"/>
              </a:rPr>
              <a:t>法令遵守研修のご案内</a:t>
            </a:r>
            <a:endParaRPr kumimoji="1" lang="en-US" altLang="ja-JP" sz="4800" dirty="0"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2621819"/>
            <a:ext cx="2695074" cy="200599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>
                <a:solidFill>
                  <a:schemeClr val="bg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日時</a:t>
            </a:r>
            <a:endParaRPr lang="ja-JP" altLang="en-US" sz="1400" dirty="0">
              <a:solidFill>
                <a:schemeClr val="bg1"/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793558" y="2623649"/>
            <a:ext cx="4064441" cy="207499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bg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内容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14" y="3580759"/>
            <a:ext cx="102268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会場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1552" y="2888866"/>
            <a:ext cx="2940247" cy="575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2019</a:t>
            </a:r>
            <a:r>
              <a:rPr kumimoji="1"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</a:t>
            </a:r>
            <a:r>
              <a:rPr lang="en-US" altLang="ja-JP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10</a:t>
            </a:r>
            <a:r>
              <a:rPr kumimoji="1"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r>
              <a:rPr kumimoji="1" lang="en-US" altLang="ja-JP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4</a:t>
            </a:r>
            <a:r>
              <a:rPr kumimoji="1"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日</a:t>
            </a:r>
            <a:r>
              <a:rPr kumimoji="1" lang="en-US" altLang="ja-JP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金</a:t>
            </a:r>
            <a:r>
              <a:rPr kumimoji="1"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kumimoji="1" lang="en-US" altLang="ja-JP" sz="1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13:00-16:30 (</a:t>
            </a: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受付 </a:t>
            </a:r>
            <a:r>
              <a:rPr lang="en-US" altLang="ja-JP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12:30)</a:t>
            </a: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623" y="5672204"/>
            <a:ext cx="2641452" cy="512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400"/>
              </a:spcBef>
              <a:buFont typeface="Wingdings" panose="05000000000000000000" pitchFamily="2" charset="2"/>
              <a:buChar char="l"/>
            </a:pPr>
            <a:r>
              <a:rPr lang="ja-JP" altLang="en-US" sz="12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介ホ協会員</a:t>
            </a:r>
            <a:r>
              <a:rPr lang="en-US" altLang="ja-JP" sz="12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/</a:t>
            </a:r>
            <a:r>
              <a:rPr lang="ja-JP" altLang="en-US" sz="12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無料</a:t>
            </a:r>
            <a:endParaRPr lang="en-US" altLang="ja-JP" sz="1200" dirty="0">
              <a:effectLst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71450" indent="-171450">
              <a:spcBef>
                <a:spcPts val="400"/>
              </a:spcBef>
              <a:buFont typeface="Wingdings" panose="05000000000000000000" pitchFamily="2" charset="2"/>
              <a:buChar char="l"/>
            </a:pP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一般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/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今回の連絡会に限り無料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717615" y="2798465"/>
            <a:ext cx="3881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lang="ja-JP" altLang="en-US" sz="14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法令遵守研修</a:t>
            </a:r>
            <a:r>
              <a:rPr lang="en-US" altLang="ja-JP" sz="14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  <a:endParaRPr kumimoji="1" lang="ja-JP" altLang="en-US" sz="14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763863" y="3048884"/>
            <a:ext cx="4126084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800"/>
              </a:spcBef>
            </a:pPr>
            <a:r>
              <a:rPr lang="ja-JP" altLang="en-US" sz="1400" b="1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第１部　</a:t>
            </a:r>
            <a:r>
              <a:rPr lang="ja-JP" altLang="en-US" sz="14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法令の構造と基準省令</a:t>
            </a:r>
            <a:endParaRPr lang="en-US" altLang="ja-JP" sz="14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4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第２部　報酬告示と行政監査等運営上の留意点</a:t>
            </a:r>
            <a:endParaRPr lang="en-US" altLang="ja-JP" sz="14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spcBef>
                <a:spcPts val="400"/>
              </a:spcBef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※研修中、「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介護付きホーム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に関わる主な法令・通知集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【2018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年度</a:t>
            </a:r>
            <a:b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版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」を使用しますので、お持ちの方はご持参ください。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会場でも、会員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500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円・一般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1,500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円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税込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で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ご購入いただけます。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0"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　当日ご購入希望の方は、参加申込書に購入希望数をご記入ください。</a:t>
            </a:r>
            <a:endParaRPr lang="en-US" altLang="ja-JP" sz="105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第３部　意見・情報交換会</a:t>
            </a: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3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自社での</a:t>
            </a:r>
            <a:r>
              <a:rPr lang="ja-JP" altLang="en-US" sz="1050" dirty="0" err="1">
                <a:latin typeface="ＭＳ Ｐ明朝" panose="02020600040205080304" pitchFamily="18" charset="-128"/>
                <a:ea typeface="ＭＳ Ｐ明朝" panose="02020600040205080304" pitchFamily="18" charset="-128"/>
              </a:rPr>
              <a:t>お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困りごと、他社での取組等を参考に対応策を模索します。</a:t>
            </a:r>
            <a:endParaRPr kumimoji="1" lang="ja-JP" altLang="en-US" sz="105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-2" y="7163413"/>
            <a:ext cx="6857997" cy="274408"/>
          </a:xfrm>
          <a:prstGeom prst="rect">
            <a:avLst/>
          </a:prstGeom>
          <a:solidFill>
            <a:srgbClr val="80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1857183" y="7207426"/>
            <a:ext cx="1305844" cy="1902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962567" y="7146814"/>
            <a:ext cx="1877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参加申込書</a:t>
            </a:r>
            <a:endParaRPr kumimoji="1" lang="ja-JP" altLang="en-US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209077" y="7138568"/>
            <a:ext cx="1877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FAX 03-6812-7115</a:t>
            </a:r>
            <a:endParaRPr kumimoji="1" lang="ja-JP" altLang="en-US" sz="1400" b="1" dirty="0">
              <a:solidFill>
                <a:schemeClr val="bg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0" y="3505513"/>
            <a:ext cx="2695074" cy="200599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bg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会場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08" y="3718964"/>
            <a:ext cx="2969591" cy="119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</a:pPr>
            <a:r>
              <a:rPr lang="ja-JP" altLang="en-US" sz="14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鹿児島市勤労者交流センター</a:t>
            </a:r>
            <a:br>
              <a:rPr lang="en-US" altLang="ja-JP" sz="14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r>
              <a:rPr lang="ja-JP" altLang="en-US" sz="14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７Ｆ　第一会議室</a:t>
            </a:r>
            <a:br>
              <a:rPr lang="en-US" altLang="ja-JP" sz="14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鹿児島県鹿児島市中央町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10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番地</a:t>
            </a:r>
            <a:b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キャンセ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7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8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階</a:t>
            </a:r>
            <a:b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r>
              <a:rPr lang="en-US" altLang="zh-TW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TEL</a:t>
            </a:r>
            <a:r>
              <a:rPr lang="zh-TW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zh-TW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0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99</a:t>
            </a:r>
            <a:r>
              <a:rPr lang="en-US" altLang="zh-TW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-28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5</a:t>
            </a:r>
            <a:r>
              <a:rPr lang="en-US" altLang="zh-TW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-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0003</a:t>
            </a:r>
            <a:b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〈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ｱｸｾｽ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〉 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ＪＲ鹿児島中央駅　徒歩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2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分</a:t>
            </a:r>
            <a:endParaRPr kumimoji="1" lang="ja-JP" altLang="en-US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2774765" y="4802549"/>
            <a:ext cx="4064441" cy="207499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bg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申込締切・方法・諸注意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-7693" y="5453501"/>
            <a:ext cx="2695074" cy="200599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bg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会費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-7693" y="6232079"/>
            <a:ext cx="2695074" cy="200599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bg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名刺交換会（懇親会）（任意）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3622" y="6443287"/>
            <a:ext cx="2633759" cy="666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</a:pP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連絡会終了後、</a:t>
            </a:r>
            <a:r>
              <a:rPr lang="ja-JP" altLang="en-US" sz="12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</a:rPr>
              <a:t>近隣にて</a:t>
            </a:r>
            <a:endParaRPr lang="en-US" altLang="ja-JP" sz="1200" dirty="0">
              <a:effectLst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spcBef>
                <a:spcPts val="200"/>
              </a:spcBef>
            </a:pPr>
            <a:r>
              <a:rPr kumimoji="1"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会費　</a:t>
            </a:r>
            <a:r>
              <a:rPr kumimoji="1"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4,000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円程度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spcBef>
                <a:spcPts val="200"/>
              </a:spcBef>
            </a:pPr>
            <a:r>
              <a:rPr kumimoji="1" lang="en-US" altLang="ja-JP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kumimoji="1"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領収書が必要な方はご連絡ください</a:t>
            </a:r>
          </a:p>
        </p:txBody>
      </p:sp>
      <p:sp>
        <p:nvSpPr>
          <p:cNvPr id="75" name="正方形/長方形 74"/>
          <p:cNvSpPr/>
          <p:nvPr/>
        </p:nvSpPr>
        <p:spPr>
          <a:xfrm>
            <a:off x="0" y="7441396"/>
            <a:ext cx="6857995" cy="21761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7" name="直線コネクタ 76"/>
          <p:cNvCxnSpPr/>
          <p:nvPr/>
        </p:nvCxnSpPr>
        <p:spPr>
          <a:xfrm>
            <a:off x="0" y="7771004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>
            <a:off x="0" y="8058083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>
            <a:off x="0" y="8355795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>
            <a:off x="0" y="8770464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886177" y="7434525"/>
            <a:ext cx="0" cy="17614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132346" y="7479248"/>
            <a:ext cx="9250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法人名</a:t>
            </a:r>
            <a:endParaRPr kumimoji="1" lang="ja-JP" altLang="en-US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132346" y="7769668"/>
            <a:ext cx="9250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施設名</a:t>
            </a:r>
            <a:endParaRPr kumimoji="1" lang="ja-JP" altLang="en-US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-5" y="8076134"/>
            <a:ext cx="9250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施設の種類</a:t>
            </a:r>
            <a:endParaRPr kumimoji="1" lang="ja-JP" altLang="en-US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0" y="8373194"/>
            <a:ext cx="9250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フリガナ</a:t>
            </a:r>
            <a:endParaRPr lang="en-US" altLang="ja-JP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参加者氏名</a:t>
            </a:r>
            <a:endParaRPr kumimoji="1" lang="ja-JP" altLang="en-US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0" y="8787862"/>
            <a:ext cx="9250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フリガナ</a:t>
            </a:r>
            <a:endParaRPr lang="en-US" altLang="ja-JP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参加者氏名</a:t>
            </a:r>
            <a:endParaRPr kumimoji="1" lang="ja-JP" altLang="en-US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cxnSp>
        <p:nvCxnSpPr>
          <p:cNvPr id="88" name="直線コネクタ 87"/>
          <p:cNvCxnSpPr/>
          <p:nvPr/>
        </p:nvCxnSpPr>
        <p:spPr>
          <a:xfrm flipH="1">
            <a:off x="3542780" y="7443023"/>
            <a:ext cx="2" cy="6091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/>
          <p:nvPr/>
        </p:nvCxnSpPr>
        <p:spPr>
          <a:xfrm flipH="1">
            <a:off x="4631222" y="7431870"/>
            <a:ext cx="1" cy="636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/>
          <p:cNvSpPr txBox="1"/>
          <p:nvPr/>
        </p:nvSpPr>
        <p:spPr>
          <a:xfrm>
            <a:off x="3722074" y="7467642"/>
            <a:ext cx="9250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会員区分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722074" y="7776765"/>
            <a:ext cx="9250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電話番号 </a:t>
            </a: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4757406" y="7468215"/>
            <a:ext cx="21899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介ホ協会員・一般（非会員）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899769" y="8074477"/>
            <a:ext cx="5956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有料老人ホーム・ケアハウス・サービス付き高齢者向け住宅・その他（　　　　　　　　）</a:t>
            </a:r>
            <a:endParaRPr kumimoji="1" lang="ja-JP" altLang="en-US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cxnSp>
        <p:nvCxnSpPr>
          <p:cNvPr id="94" name="直線コネクタ 93"/>
          <p:cNvCxnSpPr/>
          <p:nvPr/>
        </p:nvCxnSpPr>
        <p:spPr>
          <a:xfrm flipH="1">
            <a:off x="2755971" y="8366652"/>
            <a:ext cx="7" cy="8421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flipH="1">
            <a:off x="3542780" y="8366652"/>
            <a:ext cx="7" cy="8421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flipH="1">
            <a:off x="5067322" y="8366652"/>
            <a:ext cx="7" cy="8421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/>
          <p:cNvSpPr txBox="1"/>
          <p:nvPr/>
        </p:nvSpPr>
        <p:spPr>
          <a:xfrm>
            <a:off x="2746560" y="8436151"/>
            <a:ext cx="9250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役職・職種</a:t>
            </a: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2746560" y="8873623"/>
            <a:ext cx="9250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役職・職種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5514716" y="8461825"/>
            <a:ext cx="12654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 参加・不参加</a:t>
            </a:r>
          </a:p>
        </p:txBody>
      </p:sp>
      <p:cxnSp>
        <p:nvCxnSpPr>
          <p:cNvPr id="101" name="直線コネクタ 100"/>
          <p:cNvCxnSpPr/>
          <p:nvPr/>
        </p:nvCxnSpPr>
        <p:spPr>
          <a:xfrm flipH="1">
            <a:off x="5759445" y="8366652"/>
            <a:ext cx="7" cy="8421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テキスト ボックス 101"/>
          <p:cNvSpPr txBox="1"/>
          <p:nvPr/>
        </p:nvSpPr>
        <p:spPr>
          <a:xfrm>
            <a:off x="2767540" y="5034018"/>
            <a:ext cx="4179876" cy="2126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■</a:t>
            </a:r>
            <a:r>
              <a:rPr kumimoji="1" lang="ja-JP" altLang="en-US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申込締切は、</a:t>
            </a:r>
            <a:r>
              <a:rPr lang="ja-JP" altLang="en-US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９</a:t>
            </a:r>
            <a:r>
              <a:rPr kumimoji="1" lang="ja-JP" altLang="en-US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r>
              <a:rPr lang="ja-JP" altLang="en-US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２７</a:t>
            </a:r>
            <a:r>
              <a:rPr kumimoji="1" lang="ja-JP" altLang="en-US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日</a:t>
            </a:r>
            <a:r>
              <a:rPr kumimoji="1" lang="en-US" altLang="ja-JP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金</a:t>
            </a:r>
            <a:r>
              <a:rPr kumimoji="1" lang="en-US" altLang="ja-JP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)17</a:t>
            </a:r>
            <a:r>
              <a:rPr kumimoji="1" lang="ja-JP" altLang="en-US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kumimoji="1" lang="en-US" altLang="ja-JP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00</a:t>
            </a:r>
            <a:r>
              <a:rPr kumimoji="1" lang="ja-JP" altLang="en-US" sz="1050" b="1" dirty="0" err="1">
                <a:latin typeface="ＭＳ Ｐ明朝" panose="02020600040205080304" pitchFamily="18" charset="-128"/>
                <a:ea typeface="ＭＳ Ｐ明朝" panose="02020600040205080304" pitchFamily="18" charset="-128"/>
              </a:rPr>
              <a:t>まで</a:t>
            </a:r>
            <a:r>
              <a:rPr kumimoji="1" lang="ja-JP" altLang="en-US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とします。</a:t>
            </a:r>
            <a:endParaRPr kumimoji="1" lang="en-US" altLang="ja-JP" sz="105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spcBef>
                <a:spcPts val="300"/>
              </a:spcBef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■申込方法は、下記のいずれかでお申込みください。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spcBef>
                <a:spcPts val="300"/>
              </a:spcBef>
            </a:pPr>
            <a:r>
              <a:rPr lang="ja-JP" altLang="ja-JP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①ホームページ「研修・イベント」</a:t>
            </a:r>
            <a:r>
              <a:rPr lang="ja-JP" altLang="en-US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ページ</a:t>
            </a:r>
            <a:r>
              <a:rPr lang="ja-JP" altLang="ja-JP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から必要事項を入力し申込み。</a:t>
            </a:r>
            <a:endParaRPr lang="ja-JP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spcBef>
                <a:spcPts val="300"/>
              </a:spcBef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URL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sz="1050" u="sng" dirty="0">
                <a:latin typeface="ＭＳ Ｐ明朝" panose="02020600040205080304" pitchFamily="18" charset="-128"/>
                <a:ea typeface="ＭＳ Ｐ明朝" panose="02020600040205080304" pitchFamily="18" charset="-128"/>
                <a:hlinkClick r:id="rId2"/>
              </a:rPr>
              <a:t>https://www.kaigotsuki-home.or.jp/schedule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</a:p>
          <a:p>
            <a:pPr>
              <a:spcBef>
                <a:spcPts val="300"/>
              </a:spcBef>
            </a:pPr>
            <a:r>
              <a:rPr lang="ja-JP" altLang="ja-JP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②参加申込書に必要事項をご記入の上、事務局宛にＦＡＸ</a:t>
            </a:r>
            <a:r>
              <a:rPr lang="ja-JP" altLang="en-US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を送信</a:t>
            </a:r>
            <a:r>
              <a:rPr lang="ja-JP" altLang="ja-JP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r>
              <a:rPr lang="ja-JP" altLang="en-US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endParaRPr lang="en-US" altLang="ja-JP" sz="105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spcBef>
                <a:spcPts val="300"/>
              </a:spcBef>
            </a:pPr>
            <a:r>
              <a:rPr lang="ja-JP" altLang="en-US" sz="105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FAX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03-6812-7115</a:t>
            </a:r>
            <a:r>
              <a:rPr lang="ja-JP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</a:p>
          <a:p>
            <a:pPr>
              <a:spcBef>
                <a:spcPts val="600"/>
              </a:spcBef>
            </a:pPr>
            <a:r>
              <a:rPr lang="ja-JP" altLang="ja-JP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※「参加証」等は事務局から発行しておりません。ホームページでお申込み</a:t>
            </a:r>
            <a:endParaRPr lang="en-US" altLang="ja-JP" sz="1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ja-JP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の方は、申込返信メールのプリント、また、</a:t>
            </a:r>
            <a:r>
              <a:rPr lang="en-US" altLang="ja-JP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FAX</a:t>
            </a:r>
            <a:r>
              <a:rPr lang="ja-JP" altLang="ja-JP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でお申込みの方は、ご記</a:t>
            </a:r>
            <a:endParaRPr lang="en-US" altLang="ja-JP" sz="1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ja-JP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入の参加申込書をご持参の上、直接会場へお越し下さい。</a:t>
            </a:r>
          </a:p>
          <a:p>
            <a:r>
              <a:rPr lang="ja-JP" altLang="ja-JP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※懇親会の当日キャンセルまたは</a:t>
            </a:r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</a:t>
            </a:r>
            <a:r>
              <a:rPr lang="ja-JP" altLang="ja-JP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連絡なく不参加の場合は、会費を請求</a:t>
            </a:r>
            <a:endParaRPr lang="en-US" altLang="ja-JP" sz="1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ja-JP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させて頂きます。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0" y="4918373"/>
            <a:ext cx="2695074" cy="200599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bg1"/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定員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1012" y="5141612"/>
            <a:ext cx="2044005" cy="281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400"/>
              </a:spcBef>
              <a:buFont typeface="Wingdings" panose="05000000000000000000" pitchFamily="2" charset="2"/>
              <a:buChar char="l"/>
            </a:pP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４０名（先着順受付）</a:t>
            </a:r>
          </a:p>
        </p:txBody>
      </p:sp>
      <p:cxnSp>
        <p:nvCxnSpPr>
          <p:cNvPr id="52" name="直線コネクタ 51"/>
          <p:cNvCxnSpPr/>
          <p:nvPr/>
        </p:nvCxnSpPr>
        <p:spPr>
          <a:xfrm>
            <a:off x="0" y="9195985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6725" y="9202709"/>
            <a:ext cx="1650704" cy="4052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法令集購入希望数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067322" y="9277495"/>
            <a:ext cx="17362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冊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647876" y="9221396"/>
            <a:ext cx="3429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ja-JP" sz="1000" dirty="0">
                <a:latin typeface="HGP明朝E" panose="02020900000000000000" pitchFamily="18" charset="-128"/>
                <a:ea typeface="HGP明朝E" panose="02020900000000000000" pitchFamily="18" charset="-128"/>
              </a:rPr>
              <a:t>会場で</a:t>
            </a:r>
            <a:r>
              <a:rPr lang="ja-JP" altLang="en-US" sz="1000" dirty="0">
                <a:latin typeface="HGP明朝E" panose="02020900000000000000" pitchFamily="18" charset="-128"/>
                <a:ea typeface="HGP明朝E" panose="02020900000000000000" pitchFamily="18" charset="-128"/>
              </a:rPr>
              <a:t>の販売は、</a:t>
            </a:r>
            <a:endParaRPr lang="en-US" altLang="ja-JP" sz="1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ja-JP" sz="1000" dirty="0">
                <a:latin typeface="HGP明朝E" panose="02020900000000000000" pitchFamily="18" charset="-128"/>
                <a:ea typeface="HGP明朝E" panose="02020900000000000000" pitchFamily="18" charset="-128"/>
              </a:rPr>
              <a:t>会員</a:t>
            </a:r>
            <a:r>
              <a:rPr lang="en-US" altLang="ja-JP" sz="1000" dirty="0">
                <a:latin typeface="HGP明朝E" panose="02020900000000000000" pitchFamily="18" charset="-128"/>
                <a:ea typeface="HGP明朝E" panose="02020900000000000000" pitchFamily="18" charset="-128"/>
              </a:rPr>
              <a:t>500</a:t>
            </a:r>
            <a:r>
              <a:rPr lang="ja-JP" altLang="ja-JP" sz="1000" dirty="0">
                <a:latin typeface="HGP明朝E" panose="02020900000000000000" pitchFamily="18" charset="-128"/>
                <a:ea typeface="HGP明朝E" panose="02020900000000000000" pitchFamily="18" charset="-128"/>
              </a:rPr>
              <a:t>円・一般</a:t>
            </a:r>
            <a:r>
              <a:rPr lang="en-US" altLang="ja-JP" sz="1000" dirty="0">
                <a:latin typeface="HGP明朝E" panose="02020900000000000000" pitchFamily="18" charset="-128"/>
                <a:ea typeface="HGP明朝E" panose="02020900000000000000" pitchFamily="18" charset="-128"/>
              </a:rPr>
              <a:t>1,500</a:t>
            </a:r>
            <a:r>
              <a:rPr lang="ja-JP" altLang="ja-JP" sz="1000" dirty="0">
                <a:latin typeface="HGP明朝E" panose="02020900000000000000" pitchFamily="18" charset="-128"/>
                <a:ea typeface="HGP明朝E" panose="02020900000000000000" pitchFamily="18" charset="-128"/>
              </a:rPr>
              <a:t>円</a:t>
            </a:r>
            <a:r>
              <a:rPr lang="en-US" altLang="ja-JP" sz="1000" dirty="0">
                <a:latin typeface="HGP明朝E" panose="02020900000000000000" pitchFamily="18" charset="-128"/>
                <a:ea typeface="HGP明朝E" panose="02020900000000000000" pitchFamily="18" charset="-128"/>
              </a:rPr>
              <a:t>(</a:t>
            </a:r>
            <a:r>
              <a:rPr lang="ja-JP" altLang="ja-JP" sz="1000" dirty="0">
                <a:latin typeface="HGP明朝E" panose="02020900000000000000" pitchFamily="18" charset="-128"/>
                <a:ea typeface="HGP明朝E" panose="02020900000000000000" pitchFamily="18" charset="-128"/>
              </a:rPr>
              <a:t>税込</a:t>
            </a:r>
            <a:r>
              <a:rPr lang="en-US" altLang="ja-JP" sz="1000" dirty="0">
                <a:latin typeface="HGP明朝E" panose="02020900000000000000" pitchFamily="18" charset="-128"/>
                <a:ea typeface="HGP明朝E" panose="02020900000000000000" pitchFamily="18" charset="-128"/>
              </a:rPr>
              <a:t>)</a:t>
            </a:r>
            <a:r>
              <a:rPr lang="ja-JP" altLang="en-US" sz="1000" dirty="0">
                <a:latin typeface="HGP明朝E" panose="02020900000000000000" pitchFamily="18" charset="-128"/>
                <a:ea typeface="HGP明朝E" panose="02020900000000000000" pitchFamily="18" charset="-128"/>
              </a:rPr>
              <a:t>で</a:t>
            </a:r>
            <a:r>
              <a:rPr lang="ja-JP" altLang="ja-JP" sz="1000" dirty="0">
                <a:latin typeface="HGP明朝E" panose="02020900000000000000" pitchFamily="18" charset="-128"/>
                <a:ea typeface="HGP明朝E" panose="02020900000000000000" pitchFamily="18" charset="-128"/>
              </a:rPr>
              <a:t>ご購入いただけます。</a:t>
            </a:r>
            <a:endParaRPr lang="ja-JP" altLang="en-US" sz="10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52017" y="9631019"/>
            <a:ext cx="66062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お問合せ</a:t>
            </a:r>
            <a:r>
              <a:rPr lang="en-US" altLang="ja-JP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一般社団法人全国介護付きホーム協会　事務局　</a:t>
            </a:r>
            <a:r>
              <a:rPr lang="en-US" altLang="ja-JP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TEL:03-6812-7110</a:t>
            </a:r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E-mail</a:t>
            </a:r>
            <a:r>
              <a:rPr lang="ja-JP" altLang="ja-JP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info@kaigotsuki-home.or.jp</a:t>
            </a:r>
            <a:endParaRPr kumimoji="1" lang="ja-JP" altLang="en-US" sz="1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115" y="128149"/>
            <a:ext cx="2036736" cy="311324"/>
          </a:xfrm>
          <a:prstGeom prst="rect">
            <a:avLst/>
          </a:prstGeom>
        </p:spPr>
      </p:pic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30247CD6-07DB-4BFD-B6BD-109E4933248C}"/>
              </a:ext>
            </a:extLst>
          </p:cNvPr>
          <p:cNvSpPr txBox="1"/>
          <p:nvPr/>
        </p:nvSpPr>
        <p:spPr>
          <a:xfrm>
            <a:off x="5008994" y="8384880"/>
            <a:ext cx="832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名刺</a:t>
            </a:r>
            <a:r>
              <a:rPr kumimoji="1"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交換会</a:t>
            </a:r>
            <a:endParaRPr kumimoji="1" lang="en-US" altLang="ja-JP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（懇親会）</a:t>
            </a:r>
            <a:endParaRPr kumimoji="1" lang="ja-JP" altLang="en-US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F04CC0C1-DAD3-42CF-8496-C2213C0625BE}"/>
              </a:ext>
            </a:extLst>
          </p:cNvPr>
          <p:cNvSpPr txBox="1"/>
          <p:nvPr/>
        </p:nvSpPr>
        <p:spPr>
          <a:xfrm>
            <a:off x="5514716" y="8871032"/>
            <a:ext cx="12654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 参加・不参加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BFE63EC-64CF-4964-B7FC-2D3EC7207F34}"/>
              </a:ext>
            </a:extLst>
          </p:cNvPr>
          <p:cNvSpPr txBox="1"/>
          <p:nvPr/>
        </p:nvSpPr>
        <p:spPr>
          <a:xfrm>
            <a:off x="5008994" y="8794087"/>
            <a:ext cx="832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名刺</a:t>
            </a:r>
            <a:r>
              <a:rPr kumimoji="1"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交換会</a:t>
            </a:r>
            <a:endParaRPr kumimoji="1" lang="en-US" altLang="ja-JP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0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（懇親会）</a:t>
            </a:r>
            <a:endParaRPr kumimoji="1" lang="ja-JP" altLang="en-US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5049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575</TotalTime>
  <Words>216</Words>
  <Application>Microsoft Office PowerPoint</Application>
  <PresentationFormat>A4 210 x 297 mm</PresentationFormat>
  <Paragraphs>66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HGP明朝E</vt:lpstr>
      <vt:lpstr>HGSｺﾞｼｯｸM</vt:lpstr>
      <vt:lpstr>HG明朝E</vt:lpstr>
      <vt:lpstr>ＭＳ Ｐ明朝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tokuteikyo</dc:creator>
  <cp:lastModifiedBy>全国特定施設事業者協議会 一般社団法人</cp:lastModifiedBy>
  <cp:revision>99</cp:revision>
  <cp:lastPrinted>2018-10-29T08:24:39Z</cp:lastPrinted>
  <dcterms:created xsi:type="dcterms:W3CDTF">2018-01-11T01:33:34Z</dcterms:created>
  <dcterms:modified xsi:type="dcterms:W3CDTF">2019-08-02T07:51:25Z</dcterms:modified>
</cp:coreProperties>
</file>