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2" autoAdjust="0"/>
  </p:normalViewPr>
  <p:slideViewPr>
    <p:cSldViewPr snapToGrid="0">
      <p:cViewPr varScale="1">
        <p:scale>
          <a:sx n="72" d="100"/>
          <a:sy n="72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27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21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98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8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0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0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07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49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30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3B8A-E431-4858-8522-F7CEDD5ED72F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6F67-C487-4EAD-B913-3B7B68BF4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78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60880" y="1755115"/>
            <a:ext cx="6333505" cy="40557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テーマ 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 </a:t>
            </a:r>
            <a:r>
              <a:rPr lang="ja-JP" altLang="en-US" sz="17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終末期</a:t>
            </a:r>
            <a:r>
              <a:rPr lang="ja-JP" altLang="en-US" sz="1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における人間関係の築き方</a:t>
            </a: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内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容 ： 介護付き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ホームにおける看取り介護の基本について、「看取りの意思確認のタイミング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」「施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設で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看取り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できない理由」「ご家族やご本人の要望はどこまで聞く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？」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看取り期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の声かけ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多種職連携のコツ」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などを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中心に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学びます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講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師  ： 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吉村 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仁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志 氏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zh-CN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医療法人士正会 </a:t>
            </a:r>
            <a:r>
              <a:rPr lang="zh-CN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理事 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グラード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名古屋駅前 施設長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3">
              <a:spcBef>
                <a:spcPts val="2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 　大学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職員、福祉系専門学校講師を経て介護サービスの世界へ。「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ご入居者様の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あ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 lvl="3">
              <a:spcBef>
                <a:spcPts val="2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　　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00" dirty="0" err="1" smtClean="0">
                <a:solidFill>
                  <a:schemeClr val="tx1"/>
                </a:solidFill>
                <a:latin typeface="+mn-ea"/>
              </a:rPr>
              <a:t>るべき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人生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』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を常に想う」を施設運営理念とした介護付きホームグラード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名古屋駅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前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 lvl="3">
              <a:spcBef>
                <a:spcPts val="2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　 を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開設。「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1.5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: 1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人員体制」「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看護師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２４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時間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常駐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」「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医師が建物最上階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居住」とい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 lvl="3">
              <a:spcBef>
                <a:spcPts val="200"/>
              </a:spcBef>
            </a:pP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う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条件を生かし、創立当初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から「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痛みなく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苦しみなく、さびしくなく」を原則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と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した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看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取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 lvl="3">
              <a:spcBef>
                <a:spcPts val="200"/>
              </a:spcBef>
            </a:pP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り介護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を実施。これまで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に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1 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0 0 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名以上のご入居者を施設内で看取っている。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pPr lvl="3">
              <a:spcBef>
                <a:spcPts val="200"/>
              </a:spcBef>
            </a:pP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900" dirty="0" smtClean="0">
              <a:solidFill>
                <a:schemeClr val="tx1"/>
              </a:solidFill>
              <a:latin typeface="+mn-ea"/>
              <a:ea typeface="ＭＳ ゴシック" panose="020B0609070205080204" pitchFamily="49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会　場  ： 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第一セントラルビル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号館 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階中会議室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（岡山県岡山市北区本町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 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086-231-7724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 　  ◆岡山駅より徒歩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日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  ： 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  <a:ea typeface="ＭＳ ゴシック" panose="020B0609070205080204" pitchFamily="49" charset="-128"/>
              </a:rPr>
              <a:t>１１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１０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日（金）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　１２：５０～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１７：００　（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受付１２：１５～）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 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員  ： 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５０名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（先着順受付）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</a:t>
            </a:r>
            <a:r>
              <a:rPr lang="ja-JP" altLang="en-US" sz="1000" kern="0" spc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参加費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会員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無料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一般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５，０００円／１名　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介ホ協にご入会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されますと参加費は無料となります。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</a:t>
            </a:r>
            <a:r>
              <a:rPr lang="ja-JP" altLang="en-US" sz="1000" kern="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</a:t>
            </a:r>
            <a:r>
              <a:rPr lang="ja-JP" altLang="en-US" sz="1000" kern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 </a:t>
            </a:r>
            <a:r>
              <a:rPr lang="ja-JP" altLang="en-US" sz="10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下記</a:t>
            </a:r>
            <a:r>
              <a:rPr lang="ja-JP" altLang="en-US" sz="10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「申込方法」欄をご確認ください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en-US" altLang="ja-JP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申込締切日：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２０１７年１０月３１日（ 火）　１７：００まで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0878" y="1247262"/>
            <a:ext cx="63049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吉村　仁志先生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「看取り介護研修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」と</a:t>
            </a:r>
            <a:r>
              <a:rPr lang="ja-JP" altLang="ja-JP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岡山</a:t>
            </a:r>
            <a:r>
              <a:rPr lang="ja-JP" altLang="en-US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県</a:t>
            </a:r>
            <a:r>
              <a:rPr lang="ja-JP" altLang="ja-JP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介護付きホーム（特定施設）連絡会」</a:t>
            </a:r>
            <a:r>
              <a: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を同時</a:t>
            </a:r>
            <a:r>
              <a:rPr lang="ja-JP" altLang="ja-JP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開催を致します。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60880" y="1507972"/>
            <a:ext cx="6333505" cy="24886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>
                <a:solidFill>
                  <a:schemeClr val="tx1"/>
                </a:solidFill>
              </a:rPr>
              <a:t>１</a:t>
            </a:r>
            <a:r>
              <a:rPr lang="ja-JP" altLang="en-US" sz="1400" b="1" smtClean="0">
                <a:solidFill>
                  <a:schemeClr val="tx1"/>
                </a:solidFill>
              </a:rPr>
              <a:t>．看取り介護研修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0880" y="5937847"/>
            <a:ext cx="6333505" cy="217745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開催内容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：情報・意見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交換会（介護報酬改定の現状と、研修テーマに沿った意見交換会（予定））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参加費 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会員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・一般　　無料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会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場 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 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看取り介護研修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と同じ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会場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（岡山県岡山市北区本町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 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086-231-7724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日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時  ：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  <a:ea typeface="ＭＳ ゴシック" panose="020B0609070205080204" pitchFamily="49" charset="-128"/>
              </a:rPr>
              <a:t>１１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月１０日（金）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１７：１５～１８：１５（予定）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研修後、引き続き開催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申込方法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 </a:t>
            </a:r>
            <a:r>
              <a:rPr lang="ja-JP" altLang="en-US" sz="10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下記</a:t>
            </a:r>
            <a:r>
              <a:rPr lang="ja-JP" altLang="en-US" sz="10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「申込方法」欄をご確認ください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申込締切日：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２０１７年１０月３１日（ 火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）　１７：００まで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1200"/>
              </a:spcBef>
            </a:pP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★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連絡会終了後（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１８：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３０～）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、懇親会を近隣の会場にて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行います。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ja-JP" sz="1000" b="1" dirty="0">
                <a:solidFill>
                  <a:schemeClr val="tx1"/>
                </a:solidFill>
                <a:latin typeface="+mn-ea"/>
              </a:rPr>
            </a:b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　別紙申込書にて、ぜひご参加ください。　会費４，０００円（予定）／人　</a:t>
            </a:r>
            <a:r>
              <a:rPr lang="ja-JP" altLang="ja-JP" sz="1000" dirty="0">
                <a:solidFill>
                  <a:schemeClr val="tx1"/>
                </a:solidFill>
              </a:rPr>
              <a:t>※会費は当日ご請求いたします。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ja-JP" sz="1000" dirty="0">
                <a:solidFill>
                  <a:schemeClr val="tx1"/>
                </a:solidFill>
              </a:rPr>
              <a:t>※懇親会の当日キャンセルまた</a:t>
            </a:r>
            <a:r>
              <a:rPr lang="ja-JP" altLang="en-US" sz="1000" dirty="0">
                <a:solidFill>
                  <a:schemeClr val="tx1"/>
                </a:solidFill>
              </a:rPr>
              <a:t>は</a:t>
            </a:r>
            <a:r>
              <a:rPr lang="ja-JP" altLang="ja-JP" sz="1000" dirty="0">
                <a:solidFill>
                  <a:schemeClr val="tx1"/>
                </a:solidFill>
              </a:rPr>
              <a:t>連絡なく不参加の場合、会費</a:t>
            </a:r>
            <a:r>
              <a:rPr lang="en-US" altLang="ja-JP" sz="1000" dirty="0">
                <a:solidFill>
                  <a:schemeClr val="tx1"/>
                </a:solidFill>
              </a:rPr>
              <a:t>4,000</a:t>
            </a:r>
            <a:r>
              <a:rPr lang="ja-JP" altLang="ja-JP" sz="1000" dirty="0">
                <a:solidFill>
                  <a:schemeClr val="tx1"/>
                </a:solidFill>
              </a:rPr>
              <a:t>円</a:t>
            </a:r>
            <a:r>
              <a:rPr lang="en-US" altLang="ja-JP" sz="1000" dirty="0">
                <a:solidFill>
                  <a:schemeClr val="tx1"/>
                </a:solidFill>
              </a:rPr>
              <a:t>/</a:t>
            </a:r>
            <a:r>
              <a:rPr lang="ja-JP" altLang="ja-JP" sz="1000" dirty="0">
                <a:solidFill>
                  <a:schemeClr val="tx1"/>
                </a:solidFill>
              </a:rPr>
              <a:t>名を請求させて頂きます。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60878" y="5683910"/>
            <a:ext cx="6333507" cy="2539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岡山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県</a:t>
            </a:r>
            <a:r>
              <a:rPr lang="ja-JP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介護付きホーム（特定施設）連絡会</a:t>
            </a:r>
            <a:endParaRPr kumimoji="1" lang="ja-JP" altLang="en-US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9454" y="140589"/>
            <a:ext cx="6304931" cy="110667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41581" y="369371"/>
            <a:ext cx="365760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岡山</a:t>
            </a:r>
            <a:endParaRPr kumimoji="1" lang="ja-JP" altLang="en-US" sz="2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819824" y="349269"/>
            <a:ext cx="657176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11/10</a:t>
            </a:r>
            <a:r>
              <a:rPr lang="en-US" altLang="ja-JP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50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～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endParaRPr kumimoji="1"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60880" y="8181754"/>
            <a:ext cx="6333505" cy="15709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申込方法</a:t>
            </a:r>
            <a:r>
              <a:rPr lang="en-US" altLang="ja-JP" sz="1200" b="1" dirty="0">
                <a:solidFill>
                  <a:schemeClr val="tx1"/>
                </a:solidFill>
                <a:latin typeface="+mn-ea"/>
              </a:rPr>
              <a:t>】</a:t>
            </a:r>
          </a:p>
          <a:p>
            <a:pPr>
              <a:spcBef>
                <a:spcPts val="200"/>
              </a:spcBef>
            </a:pPr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●</a:t>
            </a:r>
            <a:r>
              <a:rPr lang="ja-JP" altLang="en-US" sz="1100" b="1" dirty="0" smtClean="0">
                <a:solidFill>
                  <a:schemeClr val="tx1"/>
                </a:solidFill>
                <a:latin typeface="+mn-ea"/>
              </a:rPr>
              <a:t>「岡山県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 </a:t>
            </a:r>
            <a:r>
              <a:rPr lang="ja-JP" altLang="en-US" sz="1100" b="1" dirty="0">
                <a:solidFill>
                  <a:schemeClr val="tx1"/>
                </a:solidFill>
              </a:rPr>
              <a:t>研修・連絡会  同時申込書」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に必要事項をご記入の上、</a:t>
            </a:r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介ホ協事務局宛</a:t>
            </a:r>
            <a:r>
              <a:rPr lang="ja-JP" altLang="ja-JP" sz="1100" b="1" dirty="0">
                <a:solidFill>
                  <a:schemeClr val="tx1"/>
                </a:solidFill>
              </a:rPr>
              <a:t>にＦＡＸ</a:t>
            </a:r>
            <a:r>
              <a:rPr lang="ja-JP" altLang="en-US" sz="1100" dirty="0">
                <a:solidFill>
                  <a:schemeClr val="tx1"/>
                </a:solidFill>
              </a:rPr>
              <a:t>を送付。</a:t>
            </a:r>
            <a:endParaRPr lang="en-US" altLang="ja-JP" sz="110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　⇒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介ホ協事務局ＦＡＸ番号：０３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-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５７３３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-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９３６１</a:t>
            </a:r>
            <a:endParaRPr lang="ja-JP" altLang="ja-JP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</a:pPr>
            <a:r>
              <a:rPr lang="ja-JP" altLang="ja-JP" sz="1100" dirty="0">
                <a:solidFill>
                  <a:schemeClr val="tx1"/>
                </a:solidFill>
              </a:rPr>
              <a:t>※「参加証」等は発行しておりません、参加申込書をお持ちの上、直接会場へお越し下さい。</a:t>
            </a:r>
          </a:p>
          <a:p>
            <a:pPr>
              <a:spcBef>
                <a:spcPts val="200"/>
              </a:spcBef>
            </a:pPr>
            <a:r>
              <a:rPr lang="ja-JP" altLang="ja-JP" sz="1100" dirty="0">
                <a:solidFill>
                  <a:schemeClr val="tx1"/>
                </a:solidFill>
              </a:rPr>
              <a:t>※懇親会の当日キャンセルまた</a:t>
            </a:r>
            <a:r>
              <a:rPr lang="ja-JP" altLang="en-US" sz="1100" dirty="0">
                <a:solidFill>
                  <a:schemeClr val="tx1"/>
                </a:solidFill>
              </a:rPr>
              <a:t>は</a:t>
            </a:r>
            <a:r>
              <a:rPr lang="ja-JP" altLang="ja-JP" sz="1100" dirty="0">
                <a:solidFill>
                  <a:schemeClr val="tx1"/>
                </a:solidFill>
              </a:rPr>
              <a:t>連絡なく不参加の場合は、会費</a:t>
            </a:r>
            <a:r>
              <a:rPr lang="en-US" altLang="ja-JP" sz="1100" dirty="0">
                <a:solidFill>
                  <a:schemeClr val="tx1"/>
                </a:solidFill>
              </a:rPr>
              <a:t>4,000</a:t>
            </a:r>
            <a:r>
              <a:rPr lang="ja-JP" altLang="ja-JP" sz="1100" dirty="0">
                <a:solidFill>
                  <a:schemeClr val="tx1"/>
                </a:solidFill>
              </a:rPr>
              <a:t>円</a:t>
            </a:r>
            <a:r>
              <a:rPr lang="en-US" altLang="ja-JP" sz="1100" dirty="0">
                <a:solidFill>
                  <a:schemeClr val="tx1"/>
                </a:solidFill>
              </a:rPr>
              <a:t>/</a:t>
            </a:r>
            <a:r>
              <a:rPr lang="ja-JP" altLang="ja-JP" sz="1100" dirty="0">
                <a:solidFill>
                  <a:schemeClr val="tx1"/>
                </a:solidFill>
              </a:rPr>
              <a:t>名を請求させて頂きます。</a:t>
            </a:r>
          </a:p>
          <a:p>
            <a:pPr>
              <a:spcBef>
                <a:spcPts val="200"/>
              </a:spcBef>
            </a:pPr>
            <a:r>
              <a:rPr lang="ja-JP" altLang="en-US" sz="1100" b="1" dirty="0">
                <a:solidFill>
                  <a:schemeClr val="tx1"/>
                </a:solidFill>
              </a:rPr>
              <a:t>●</a:t>
            </a:r>
            <a:r>
              <a:rPr lang="ja-JP" altLang="ja-JP" b="1" dirty="0">
                <a:solidFill>
                  <a:schemeClr val="tx1"/>
                </a:solidFill>
              </a:rPr>
              <a:t>申込締切　　平成２９年</a:t>
            </a:r>
            <a:r>
              <a:rPr lang="ja-JP" altLang="en-US" b="1" dirty="0" smtClean="0">
                <a:solidFill>
                  <a:schemeClr val="tx1"/>
                </a:solidFill>
              </a:rPr>
              <a:t>１０</a:t>
            </a:r>
            <a:r>
              <a:rPr lang="ja-JP" altLang="ja-JP" b="1" dirty="0" smtClean="0">
                <a:solidFill>
                  <a:schemeClr val="tx1"/>
                </a:solidFill>
              </a:rPr>
              <a:t>月</a:t>
            </a:r>
            <a:r>
              <a:rPr lang="ja-JP" altLang="en-US" b="1" dirty="0">
                <a:solidFill>
                  <a:schemeClr val="tx1"/>
                </a:solidFill>
              </a:rPr>
              <a:t>３１</a:t>
            </a:r>
            <a:r>
              <a:rPr lang="ja-JP" altLang="ja-JP" b="1" dirty="0" smtClean="0">
                <a:solidFill>
                  <a:schemeClr val="tx1"/>
                </a:solidFill>
              </a:rPr>
              <a:t>日</a:t>
            </a:r>
            <a:r>
              <a:rPr lang="en-US" altLang="ja-JP" b="1" dirty="0" smtClean="0">
                <a:solidFill>
                  <a:schemeClr val="tx1"/>
                </a:solidFill>
              </a:rPr>
              <a:t>(</a:t>
            </a:r>
            <a:r>
              <a:rPr lang="ja-JP" altLang="en-US" b="1" dirty="0">
                <a:solidFill>
                  <a:schemeClr val="tx1"/>
                </a:solidFill>
              </a:rPr>
              <a:t>火</a:t>
            </a:r>
            <a:r>
              <a:rPr lang="en-US" altLang="ja-JP" b="1" dirty="0" smtClean="0">
                <a:solidFill>
                  <a:schemeClr val="tx1"/>
                </a:solidFill>
              </a:rPr>
              <a:t>)</a:t>
            </a:r>
            <a:r>
              <a:rPr lang="ja-JP" altLang="ja-JP" b="1" dirty="0">
                <a:solidFill>
                  <a:schemeClr val="tx1"/>
                </a:solidFill>
              </a:rPr>
              <a:t>　１７：００まで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619" y="2945529"/>
            <a:ext cx="1017581" cy="1008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88291" y="326964"/>
            <a:ext cx="513153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介護付きホーム（特定施設）</a:t>
            </a:r>
            <a:r>
              <a:rPr lang="en-US" altLang="ja-JP" sz="14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14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1400" b="1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看取り介護研修</a:t>
            </a:r>
            <a:r>
              <a:rPr lang="ja-JP" altLang="en-US" sz="14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～導入編～ 終末期における人間関係の築き方</a:t>
            </a:r>
            <a:endParaRPr lang="en-US" altLang="ja-JP" sz="1400" b="1" i="0" u="none" strike="noStrike" baseline="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岡山</a:t>
            </a:r>
            <a:r>
              <a:rPr lang="ja-JP" altLang="en-US" sz="1400" b="1" i="0" u="none" strike="noStrike" baseline="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県</a:t>
            </a:r>
            <a:r>
              <a:rPr lang="ja-JP" altLang="en-US" sz="1400" b="1" i="0" u="none" strike="noStrike" baseline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介護付きホーム連絡会</a:t>
            </a:r>
            <a:r>
              <a:rPr lang="ja-JP" altLang="en-US" sz="14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同時開催のご案内</a:t>
            </a:r>
            <a:endParaRPr lang="ja-JP" altLang="en-US" sz="1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38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701312" y="375109"/>
            <a:ext cx="5754080" cy="4693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岡山</a:t>
            </a:r>
            <a:r>
              <a:rPr lang="ja-JP" altLang="en-US" sz="2800" dirty="0" smtClean="0">
                <a:solidFill>
                  <a:schemeClr val="tx1"/>
                </a:solidFill>
              </a:rPr>
              <a:t>県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ja-JP" altLang="en-US" sz="2800" dirty="0">
                <a:solidFill>
                  <a:schemeClr val="tx1"/>
                </a:solidFill>
              </a:rPr>
              <a:t>研修・連絡会 同時</a:t>
            </a:r>
            <a:r>
              <a:rPr kumimoji="1" lang="ja-JP" altLang="en-US" sz="2800" dirty="0">
                <a:solidFill>
                  <a:schemeClr val="tx1"/>
                </a:solidFill>
              </a:rPr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23022" y="836522"/>
            <a:ext cx="32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+mj-ea"/>
                <a:ea typeface="+mj-ea"/>
              </a:rPr>
              <a:t>看取り介護研修・</a:t>
            </a:r>
            <a:r>
              <a:rPr lang="ja-JP" altLang="en-US" b="1" dirty="0">
                <a:latin typeface="+mj-ea"/>
                <a:ea typeface="+mj-ea"/>
              </a:rPr>
              <a:t>岡山</a:t>
            </a:r>
            <a:r>
              <a:rPr lang="ja-JP" altLang="en-US" b="1" dirty="0" smtClean="0">
                <a:latin typeface="+mj-ea"/>
                <a:ea typeface="+mj-ea"/>
              </a:rPr>
              <a:t>県</a:t>
            </a:r>
            <a:r>
              <a:rPr lang="ja-JP" altLang="en-US" b="1" dirty="0">
                <a:latin typeface="+mj-ea"/>
                <a:ea typeface="+mj-ea"/>
              </a:rPr>
              <a:t>連絡会</a:t>
            </a:r>
            <a:endParaRPr lang="en-US" altLang="ja-JP" b="1" dirty="0">
              <a:latin typeface="+mj-ea"/>
              <a:ea typeface="+mj-ea"/>
            </a:endParaRPr>
          </a:p>
        </p:txBody>
      </p:sp>
      <p:sp>
        <p:nvSpPr>
          <p:cNvPr id="7" name="AutoShape 39"/>
          <p:cNvSpPr>
            <a:spLocks noChangeArrowheads="1"/>
          </p:cNvSpPr>
          <p:nvPr/>
        </p:nvSpPr>
        <p:spPr bwMode="auto">
          <a:xfrm>
            <a:off x="953310" y="3062088"/>
            <a:ext cx="4970835" cy="88884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6350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</a:rPr>
              <a:t>以下に、ご出席される方の部署名、役職、お名前をご記入いただき、</a:t>
            </a:r>
            <a:endParaRPr kumimoji="0" lang="ja-JP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ご出席される会に「○」を</a:t>
            </a: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</a:rPr>
              <a:t>ご記入ください</a:t>
            </a:r>
            <a:r>
              <a:rPr kumimoji="0" lang="ja-JP" altLang="en-US" sz="1400" b="1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。</a:t>
            </a:r>
            <a:endParaRPr kumimoji="0" lang="en-US" altLang="ja-JP" sz="1400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各社の課題解決のために、ぜひ「連絡会」「懇親会」までご参加ください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0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県以外の方も参加いただけます。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942145"/>
              </p:ext>
            </p:extLst>
          </p:nvPr>
        </p:nvGraphicFramePr>
        <p:xfrm>
          <a:off x="321867" y="4446530"/>
          <a:ext cx="6229351" cy="3665900"/>
        </p:xfrm>
        <a:graphic>
          <a:graphicData uri="http://schemas.openxmlformats.org/drawingml/2006/table">
            <a:tbl>
              <a:tblPr/>
              <a:tblGrid>
                <a:gridCol w="15584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9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84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676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764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64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68848"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施設</a:t>
                      </a:r>
                      <a:r>
                        <a:rPr lang="ja-JP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名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役職</a:t>
                      </a:r>
                      <a:r>
                        <a:rPr lang="ja-JP" altLang="en-US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・職種</a:t>
                      </a:r>
                      <a:endParaRPr lang="en-US" altLang="ja-JP" sz="1000" b="1" dirty="0"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経験年数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フリガナ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i="0" dirty="0">
                          <a:effectLst/>
                          <a:latin typeface="+mj-ea"/>
                          <a:ea typeface="+mj-ea"/>
                        </a:rPr>
                        <a:t>研修</a:t>
                      </a:r>
                      <a:endParaRPr lang="ja-JP" altLang="ja-JP" sz="1000" b="1" i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55574" marR="55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i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連絡会</a:t>
                      </a:r>
                      <a:endParaRPr lang="ja-JP" sz="1000" b="1" i="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5574" marR="55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懇親会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8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0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お名前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8826"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ＭＳ Ｐ明朝" panose="02020600040205080304" pitchFamily="18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dirty="0">
                          <a:effectLst/>
                          <a:latin typeface="+mn-ea"/>
                          <a:ea typeface="+mn-ea"/>
                        </a:rPr>
                        <a:t>経験年数（　　　）年</a:t>
                      </a:r>
                      <a:endParaRPr lang="ja-JP" sz="9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ＭＳ Ｐ明朝" panose="02020600040205080304" pitchFamily="18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ＭＳ Ｐ明朝" panose="02020600040205080304" pitchFamily="18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ＭＳ Ｐ明朝" panose="02020600040205080304" pitchFamily="18" charset="-128"/>
                        </a:rPr>
                        <a:t> 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64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8826"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経験年数（　　　）年</a:t>
                      </a: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8826"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dirty="0">
                          <a:effectLst/>
                          <a:latin typeface="+mn-ea"/>
                          <a:ea typeface="+mn-ea"/>
                        </a:rPr>
                        <a:t>経験年数（　　　）年</a:t>
                      </a:r>
                      <a:endParaRPr lang="ja-JP" sz="9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6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8826"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0" dirty="0">
                          <a:effectLst/>
                          <a:latin typeface="+mn-ea"/>
                          <a:ea typeface="+mn-ea"/>
                        </a:rPr>
                        <a:t>経験年数（　　　）年</a:t>
                      </a:r>
                      <a:endParaRPr lang="ja-JP" sz="900" b="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06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8826"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0" dirty="0">
                          <a:effectLst/>
                          <a:latin typeface="+mn-ea"/>
                          <a:ea typeface="+mn-ea"/>
                        </a:rPr>
                        <a:t>経験年数（　　　）年</a:t>
                      </a:r>
                      <a:endParaRPr lang="ja-JP" sz="900" b="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ＭＳ Ｐ明朝" panose="02020600040205080304" pitchFamily="18" charset="-128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8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5574" marR="55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8" name="AutoShape 90"/>
          <p:cNvSpPr>
            <a:spLocks noChangeArrowheads="1"/>
          </p:cNvSpPr>
          <p:nvPr/>
        </p:nvSpPr>
        <p:spPr bwMode="auto">
          <a:xfrm>
            <a:off x="2037163" y="9395919"/>
            <a:ext cx="2798763" cy="433252"/>
          </a:xfrm>
          <a:prstGeom prst="downArrow">
            <a:avLst>
              <a:gd name="adj1" fmla="val 57500"/>
              <a:gd name="adj2" fmla="val 49403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ＦＡＸ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19"/>
          <p:cNvSpPr txBox="1">
            <a:spLocks noChangeArrowheads="1"/>
          </p:cNvSpPr>
          <p:nvPr/>
        </p:nvSpPr>
        <p:spPr bwMode="auto">
          <a:xfrm>
            <a:off x="321868" y="9053726"/>
            <a:ext cx="6229351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ＦＡＸ送信先：　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０３－５７３３－９３６１　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＜</a:t>
            </a:r>
            <a:r>
              <a:rPr kumimoji="0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介ホ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協事務局宛＞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1913" y="9037569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82197" y="1218965"/>
            <a:ext cx="947356" cy="385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法人名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129553" y="1217342"/>
            <a:ext cx="3006159" cy="387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135031" y="1217342"/>
            <a:ext cx="946768" cy="387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会員区分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081798" y="1217342"/>
            <a:ext cx="1602223" cy="387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会員　・　非会員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82197" y="1604915"/>
            <a:ext cx="947356" cy="381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施設名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129552" y="1601999"/>
            <a:ext cx="5555149" cy="3846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82198" y="2621666"/>
            <a:ext cx="947356" cy="390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施設の種類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82197" y="1986297"/>
            <a:ext cx="947356" cy="635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施設所在地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129552" y="1991696"/>
            <a:ext cx="5555150" cy="629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135031" y="1991695"/>
            <a:ext cx="946768" cy="629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2100"/>
              </a:lnSpc>
              <a:spcAft>
                <a:spcPts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電話番号</a:t>
            </a:r>
            <a:endParaRPr lang="ja-JP" altLang="ja-JP" sz="1200" dirty="0">
              <a:solidFill>
                <a:schemeClr val="tx1"/>
              </a:solidFill>
              <a:latin typeface="Times New Roman" panose="02020603050405020304" pitchFamily="18" charset="0"/>
              <a:ea typeface="ＭＳ Ｐ明朝" panose="02020600040205080304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16580" y="9752322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5028" y="8074377"/>
            <a:ext cx="66111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+mn-ea"/>
              </a:rPr>
              <a:t>【</a:t>
            </a:r>
            <a:r>
              <a:rPr kumimoji="1" lang="ja-JP" altLang="en-US" sz="1200" b="1" dirty="0">
                <a:latin typeface="+mn-ea"/>
              </a:rPr>
              <a:t>ご注意</a:t>
            </a:r>
            <a:r>
              <a:rPr kumimoji="1" lang="en-US" altLang="ja-JP" sz="1200" b="1" dirty="0">
                <a:latin typeface="+mn-ea"/>
              </a:rPr>
              <a:t>】</a:t>
            </a:r>
            <a:r>
              <a:rPr kumimoji="1" lang="ja-JP" altLang="en-US" sz="1200" b="1" dirty="0">
                <a:latin typeface="+mn-ea"/>
              </a:rPr>
              <a:t>　　</a:t>
            </a:r>
            <a:r>
              <a:rPr kumimoji="0" lang="ja-JP" altLang="ja-JP" sz="1200" b="1" dirty="0">
                <a:latin typeface="+mn-ea"/>
                <a:cs typeface="Times New Roman" panose="02020603050405020304" pitchFamily="18" charset="0"/>
              </a:rPr>
              <a:t>懇親会は、別途</a:t>
            </a:r>
            <a:r>
              <a:rPr kumimoji="0" lang="ja-JP" altLang="en-US" sz="1200" b="1" dirty="0">
                <a:latin typeface="+mn-ea"/>
                <a:cs typeface="Times New Roman" panose="02020603050405020304" pitchFamily="18" charset="0"/>
              </a:rPr>
              <a:t>４，０００円程度の会費を頂戴します。</a:t>
            </a:r>
            <a:endParaRPr kumimoji="0" lang="ja-JP" altLang="en-US" sz="1200" b="1" dirty="0">
              <a:latin typeface="+mn-ea"/>
            </a:endParaRPr>
          </a:p>
          <a:p>
            <a:r>
              <a:rPr kumimoji="0" lang="ja-JP" altLang="en-US" sz="1200" b="1" dirty="0">
                <a:latin typeface="+mn-ea"/>
                <a:cs typeface="Times New Roman" panose="02020603050405020304" pitchFamily="18" charset="0"/>
              </a:rPr>
              <a:t>　　　　　　　  懇親会の当日キャンセルまたは連絡なく不参加の場合は、会費を請求させて頂きます。</a:t>
            </a:r>
            <a:endParaRPr kumimoji="0" lang="en-US" altLang="ja-JP" sz="1200" b="1" dirty="0">
              <a:latin typeface="+mn-ea"/>
              <a:cs typeface="Times New Roman" panose="02020603050405020304" pitchFamily="18" charset="0"/>
            </a:endParaRPr>
          </a:p>
          <a:p>
            <a:r>
              <a:rPr kumimoji="0" lang="ja-JP" altLang="en-US" sz="1200" b="1" dirty="0">
                <a:latin typeface="+mn-ea"/>
                <a:cs typeface="Times New Roman" panose="02020603050405020304" pitchFamily="18" charset="0"/>
              </a:rPr>
              <a:t>　　　　　　　  </a:t>
            </a:r>
            <a:r>
              <a:rPr kumimoji="0" lang="ja-JP" altLang="en-US" sz="1200" b="1" dirty="0">
                <a:latin typeface="+mn-ea"/>
              </a:rPr>
              <a:t>申込期限：</a:t>
            </a:r>
            <a:r>
              <a:rPr lang="ja-JP" altLang="en-US" sz="1200" b="1" dirty="0">
                <a:latin typeface="+mn-ea"/>
              </a:rPr>
              <a:t>２０１７年</a:t>
            </a:r>
            <a:r>
              <a:rPr lang="ja-JP" altLang="en-US" sz="1200" b="1" dirty="0" smtClean="0">
                <a:latin typeface="+mn-ea"/>
              </a:rPr>
              <a:t>１０月</a:t>
            </a:r>
            <a:r>
              <a:rPr lang="ja-JP" altLang="en-US" sz="1200" b="1" dirty="0">
                <a:latin typeface="+mn-ea"/>
              </a:rPr>
              <a:t>３１</a:t>
            </a:r>
            <a:r>
              <a:rPr lang="ja-JP" altLang="en-US" sz="1200" b="1" dirty="0" smtClean="0">
                <a:latin typeface="+mn-ea"/>
              </a:rPr>
              <a:t>日（火）</a:t>
            </a:r>
            <a:r>
              <a:rPr lang="ja-JP" altLang="en-US" sz="1200" b="1" dirty="0">
                <a:latin typeface="+mn-ea"/>
              </a:rPr>
              <a:t>１７：００まで</a:t>
            </a:r>
            <a:endParaRPr lang="en-US" altLang="ja-JP" sz="1200" b="1" dirty="0">
              <a:latin typeface="+mn-ea"/>
            </a:endParaRPr>
          </a:p>
          <a:p>
            <a:r>
              <a:rPr kumimoji="0" lang="ja-JP" altLang="en-US" sz="1200" b="1" dirty="0">
                <a:latin typeface="+mn-ea"/>
                <a:cs typeface="Times New Roman" panose="02020603050405020304" pitchFamily="18" charset="0"/>
              </a:rPr>
              <a:t>　　　　　　　  </a:t>
            </a:r>
            <a:r>
              <a:rPr kumimoji="0" lang="ja-JP" altLang="en-US" sz="1200" b="1" dirty="0">
                <a:latin typeface="ＭＳ Ｐゴシック" panose="020B0600070205080204" pitchFamily="50" charset="-128"/>
                <a:cs typeface="Times New Roman" panose="02020603050405020304" pitchFamily="18" charset="0"/>
              </a:rPr>
              <a:t>申込み期限を過ぎてからのお申込みは、介ホ協事務局までお電話（</a:t>
            </a:r>
            <a:r>
              <a:rPr kumimoji="0" lang="en-US" altLang="ja-JP" sz="1200" b="1" dirty="0">
                <a:latin typeface="ＭＳ Ｐゴシック" panose="020B0600070205080204" pitchFamily="50" charset="-128"/>
                <a:cs typeface="Times New Roman" panose="02020603050405020304" pitchFamily="18" charset="0"/>
              </a:rPr>
              <a:t>03-5733-9363</a:t>
            </a:r>
            <a:r>
              <a:rPr kumimoji="0" lang="ja-JP" altLang="en-US" sz="1200" b="1" dirty="0">
                <a:latin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r>
              <a:rPr kumimoji="0" lang="en-US" altLang="ja-JP" sz="1200" b="1" dirty="0">
                <a:latin typeface="ＭＳ Ｐゴシック" panose="020B0600070205080204" pitchFamily="50" charset="-128"/>
                <a:cs typeface="Times New Roman" panose="02020603050405020304" pitchFamily="18" charset="0"/>
              </a:rPr>
              <a:t/>
            </a:r>
            <a:br>
              <a:rPr kumimoji="0" lang="en-US" altLang="ja-JP" sz="1200" b="1" dirty="0">
                <a:latin typeface="ＭＳ Ｐゴシック" panose="020B0600070205080204" pitchFamily="50" charset="-128"/>
                <a:cs typeface="Times New Roman" panose="02020603050405020304" pitchFamily="18" charset="0"/>
              </a:rPr>
            </a:br>
            <a:r>
              <a:rPr kumimoji="0" lang="en-US" altLang="ja-JP" sz="1200" b="1" dirty="0">
                <a:latin typeface="ＭＳ Ｐゴシック" panose="020B0600070205080204" pitchFamily="50" charset="-128"/>
                <a:cs typeface="Times New Roman" panose="02020603050405020304" pitchFamily="18" charset="0"/>
              </a:rPr>
              <a:t>                 </a:t>
            </a:r>
            <a:r>
              <a:rPr kumimoji="0" lang="ja-JP" altLang="en-US" sz="1200" b="1" dirty="0">
                <a:latin typeface="ＭＳ Ｐゴシック" panose="020B0600070205080204" pitchFamily="50" charset="-128"/>
                <a:cs typeface="Times New Roman" panose="02020603050405020304" pitchFamily="18" charset="0"/>
              </a:rPr>
              <a:t>ください。</a:t>
            </a:r>
            <a:endParaRPr kumimoji="0" lang="ja-JP" altLang="en-US" sz="1200" b="1" dirty="0"/>
          </a:p>
        </p:txBody>
      </p:sp>
      <p:sp>
        <p:nvSpPr>
          <p:cNvPr id="50" name="AutoShape 9"/>
          <p:cNvSpPr>
            <a:spLocks/>
          </p:cNvSpPr>
          <p:nvPr/>
        </p:nvSpPr>
        <p:spPr bwMode="auto">
          <a:xfrm rot="16200000">
            <a:off x="5455036" y="3346258"/>
            <a:ext cx="182417" cy="2009955"/>
          </a:xfrm>
          <a:prstGeom prst="rightBrace">
            <a:avLst>
              <a:gd name="adj1" fmla="val 558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" name="Rectangle 10"/>
          <p:cNvSpPr>
            <a:spLocks noChangeArrowheads="1"/>
          </p:cNvSpPr>
          <p:nvPr/>
        </p:nvSpPr>
        <p:spPr bwMode="auto">
          <a:xfrm>
            <a:off x="3775934" y="3980302"/>
            <a:ext cx="2863111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出席する会に「○」をご記入ください</a:t>
            </a:r>
            <a:endParaRPr kumimoji="0" lang="ja-JP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129551" y="2616268"/>
            <a:ext cx="5554470" cy="39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有料老人ホーム  ・  ケアハウス  ・  サービス付き高齢者向け住宅  ・ その他（　　　　　　　　　　　　）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7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1019</TotalTime>
  <Words>218</Words>
  <Application>Microsoft Office PowerPoint</Application>
  <PresentationFormat>A4 210 x 297 mm</PresentationFormat>
  <Paragraphs>106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HGPｺﾞｼｯｸE</vt:lpstr>
      <vt:lpstr>HGP創英角ｺﾞｼｯｸUB</vt:lpstr>
      <vt:lpstr>HGS創英角ｺﾞｼｯｸUB</vt:lpstr>
      <vt:lpstr>ＭＳ Ｐゴシック</vt:lpstr>
      <vt:lpstr>ＭＳ Ｐ明朝</vt:lpstr>
      <vt:lpstr>ＭＳ ゴシック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staff01</dc:creator>
  <cp:lastModifiedBy>knakajima</cp:lastModifiedBy>
  <cp:revision>107</cp:revision>
  <cp:lastPrinted>2017-09-14T09:39:52Z</cp:lastPrinted>
  <dcterms:created xsi:type="dcterms:W3CDTF">2017-07-12T10:23:45Z</dcterms:created>
  <dcterms:modified xsi:type="dcterms:W3CDTF">2017-09-14T09:40:40Z</dcterms:modified>
</cp:coreProperties>
</file>