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6699"/>
    <a:srgbClr val="800080"/>
    <a:srgbClr val="99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196" autoAdjust="0"/>
  </p:normalViewPr>
  <p:slideViewPr>
    <p:cSldViewPr snapToGrid="0">
      <p:cViewPr varScale="1">
        <p:scale>
          <a:sx n="57" d="100"/>
          <a:sy n="57" d="100"/>
        </p:scale>
        <p:origin x="2602" y="4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247" cy="498328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9826" y="0"/>
            <a:ext cx="2946246" cy="498328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C5996146-2B29-4812-8985-6D2B6185F146}" type="datetimeFigureOut">
              <a:rPr kumimoji="1" lang="ja-JP" altLang="en-US" smtClean="0"/>
              <a:pPr/>
              <a:t>2020/8/31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288" y="4777245"/>
            <a:ext cx="5439101" cy="3908363"/>
          </a:xfrm>
          <a:prstGeom prst="rect">
            <a:avLst/>
          </a:prstGeom>
        </p:spPr>
        <p:txBody>
          <a:bodyPr vert="horz" lIns="92108" tIns="46054" rIns="92108" bIns="4605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310"/>
            <a:ext cx="2946247" cy="498328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9826" y="9428310"/>
            <a:ext cx="2946246" cy="498328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A16BB22A-D264-4A3C-8118-721A990F191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27412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6BB22A-D264-4A3C-8118-721A990F1919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95761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C3B8A-E431-4858-8522-F7CEDD5ED72F}" type="datetimeFigureOut">
              <a:rPr kumimoji="1" lang="ja-JP" altLang="en-US" smtClean="0"/>
              <a:pPr/>
              <a:t>2020/8/31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86F67-C487-4EAD-B913-3B7B68BF4CD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5273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C3B8A-E431-4858-8522-F7CEDD5ED72F}" type="datetimeFigureOut">
              <a:rPr kumimoji="1" lang="ja-JP" altLang="en-US" smtClean="0"/>
              <a:pPr/>
              <a:t>2020/8/31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86F67-C487-4EAD-B913-3B7B68BF4CD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7219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C3B8A-E431-4858-8522-F7CEDD5ED72F}" type="datetimeFigureOut">
              <a:rPr kumimoji="1" lang="ja-JP" altLang="en-US" smtClean="0"/>
              <a:pPr/>
              <a:t>2020/8/31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86F67-C487-4EAD-B913-3B7B68BF4CD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6983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C3B8A-E431-4858-8522-F7CEDD5ED72F}" type="datetimeFigureOut">
              <a:rPr kumimoji="1" lang="ja-JP" altLang="en-US" smtClean="0"/>
              <a:pPr/>
              <a:t>2020/8/31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86F67-C487-4EAD-B913-3B7B68BF4CD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7680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C3B8A-E431-4858-8522-F7CEDD5ED72F}" type="datetimeFigureOut">
              <a:rPr kumimoji="1" lang="ja-JP" altLang="en-US" smtClean="0"/>
              <a:pPr/>
              <a:t>2020/8/31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86F67-C487-4EAD-B913-3B7B68BF4CD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8001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C3B8A-E431-4858-8522-F7CEDD5ED72F}" type="datetimeFigureOut">
              <a:rPr kumimoji="1" lang="ja-JP" altLang="en-US" smtClean="0"/>
              <a:pPr/>
              <a:t>2020/8/31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86F67-C487-4EAD-B913-3B7B68BF4CD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9206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C3B8A-E431-4858-8522-F7CEDD5ED72F}" type="datetimeFigureOut">
              <a:rPr kumimoji="1" lang="ja-JP" altLang="en-US" smtClean="0"/>
              <a:pPr/>
              <a:t>2020/8/31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86F67-C487-4EAD-B913-3B7B68BF4CD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6175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C3B8A-E431-4858-8522-F7CEDD5ED72F}" type="datetimeFigureOut">
              <a:rPr kumimoji="1" lang="ja-JP" altLang="en-US" smtClean="0"/>
              <a:pPr/>
              <a:t>2020/8/31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86F67-C487-4EAD-B913-3B7B68BF4CD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104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C3B8A-E431-4858-8522-F7CEDD5ED72F}" type="datetimeFigureOut">
              <a:rPr kumimoji="1" lang="ja-JP" altLang="en-US" smtClean="0"/>
              <a:pPr/>
              <a:t>2020/8/31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86F67-C487-4EAD-B913-3B7B68BF4CD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2074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C3B8A-E431-4858-8522-F7CEDD5ED72F}" type="datetimeFigureOut">
              <a:rPr kumimoji="1" lang="ja-JP" altLang="en-US" smtClean="0"/>
              <a:pPr/>
              <a:t>2020/8/31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86F67-C487-4EAD-B913-3B7B68BF4CD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6490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C3B8A-E431-4858-8522-F7CEDD5ED72F}" type="datetimeFigureOut">
              <a:rPr kumimoji="1" lang="ja-JP" altLang="en-US" smtClean="0"/>
              <a:pPr/>
              <a:t>2020/8/31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86F67-C487-4EAD-B913-3B7B68BF4CD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9306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C3B8A-E431-4858-8522-F7CEDD5ED72F}" type="datetimeFigureOut">
              <a:rPr kumimoji="1" lang="ja-JP" altLang="en-US" smtClean="0"/>
              <a:pPr/>
              <a:t>2020/8/31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86F67-C487-4EAD-B913-3B7B68BF4CD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5782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zoom.us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グループ化 5"/>
          <p:cNvGrpSpPr/>
          <p:nvPr/>
        </p:nvGrpSpPr>
        <p:grpSpPr>
          <a:xfrm>
            <a:off x="260881" y="381495"/>
            <a:ext cx="6304931" cy="996736"/>
            <a:chOff x="260881" y="286163"/>
            <a:chExt cx="6304931" cy="1308461"/>
          </a:xfrm>
          <a:solidFill>
            <a:schemeClr val="accent2">
              <a:lumMod val="75000"/>
            </a:schemeClr>
          </a:solidFill>
        </p:grpSpPr>
        <p:sp>
          <p:nvSpPr>
            <p:cNvPr id="3" name="正方形/長方形 2"/>
            <p:cNvSpPr/>
            <p:nvPr/>
          </p:nvSpPr>
          <p:spPr>
            <a:xfrm>
              <a:off x="260881" y="286163"/>
              <a:ext cx="6304931" cy="1308461"/>
            </a:xfrm>
            <a:prstGeom prst="rect">
              <a:avLst/>
            </a:prstGeom>
            <a:grpFill/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spcBef>
                  <a:spcPts val="200"/>
                </a:spcBef>
              </a:pPr>
              <a:r>
                <a:rPr lang="ja-JP" altLang="en-US" sz="1900" dirty="0">
                  <a:solidFill>
                    <a:schemeClr val="bg1"/>
                  </a:solidFill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　一般社団法人全国介護付きホーム協会　主催</a:t>
              </a:r>
              <a:endParaRPr lang="en-US" altLang="ja-JP" sz="19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endParaRPr>
            </a:p>
            <a:p>
              <a:pPr>
                <a:spcBef>
                  <a:spcPts val="1800"/>
                </a:spcBef>
              </a:pPr>
              <a:r>
                <a:rPr lang="ja-JP" altLang="en-US" sz="1900" dirty="0">
                  <a:solidFill>
                    <a:schemeClr val="bg1"/>
                  </a:solidFill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　</a:t>
              </a:r>
              <a:r>
                <a:rPr lang="ja-JP" altLang="en-US" sz="1900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オンラインミーティング（</a:t>
              </a:r>
              <a:r>
                <a:rPr lang="en-US" altLang="ja-JP" sz="1900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ZOOM</a:t>
              </a:r>
              <a:r>
                <a:rPr lang="ja-JP" altLang="en-US" sz="1900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）</a:t>
              </a:r>
              <a:endParaRPr lang="en-US" altLang="ja-JP" sz="1900" dirty="0">
                <a:latin typeface="HGPｺﾞｼｯｸE" panose="020B0900000000000000" pitchFamily="50" charset="-128"/>
                <a:ea typeface="HGPｺﾞｼｯｸE" panose="020B0900000000000000" pitchFamily="50" charset="-128"/>
              </a:endParaRPr>
            </a:p>
          </p:txBody>
        </p:sp>
        <p:cxnSp>
          <p:nvCxnSpPr>
            <p:cNvPr id="5" name="直線コネクタ 4"/>
            <p:cNvCxnSpPr/>
            <p:nvPr/>
          </p:nvCxnSpPr>
          <p:spPr>
            <a:xfrm>
              <a:off x="401444" y="926965"/>
              <a:ext cx="5096107" cy="0"/>
            </a:xfrm>
            <a:prstGeom prst="lin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テキスト ボックス 7"/>
          <p:cNvSpPr txBox="1"/>
          <p:nvPr/>
        </p:nvSpPr>
        <p:spPr>
          <a:xfrm>
            <a:off x="124533" y="1380111"/>
            <a:ext cx="663497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本年</a:t>
            </a:r>
            <a:r>
              <a:rPr lang="en-US" altLang="ja-JP" sz="1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7</a:t>
            </a:r>
            <a:r>
              <a:rPr lang="ja-JP" altLang="en-US" sz="1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月からスタートしている</a:t>
            </a:r>
            <a:r>
              <a:rPr lang="ja-JP" altLang="en-US" sz="1400" b="1" dirty="0">
                <a:latin typeface="ＭＳ Ｐゴシック" panose="020B0600070205080204" pitchFamily="50" charset="-128"/>
              </a:rPr>
              <a:t>ＺＯＯＭを活用した</a:t>
            </a:r>
            <a:r>
              <a:rPr kumimoji="1" lang="ja-JP" altLang="en-US" sz="1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オンラインミーティングのご案内です。</a:t>
            </a:r>
            <a:r>
              <a:rPr kumimoji="1" lang="en-US" altLang="ja-JP" sz="1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7</a:t>
            </a:r>
            <a:r>
              <a:rPr kumimoji="1" lang="ja-JP" altLang="en-US" sz="1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月・</a:t>
            </a:r>
            <a:r>
              <a:rPr kumimoji="1" lang="en-US" altLang="ja-JP" sz="1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8</a:t>
            </a:r>
            <a:r>
              <a:rPr kumimoji="1" lang="ja-JP" altLang="en-US" sz="1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月は全国の皆さんで、オンライン上にて有意義な勉強会・意見交換会を行いました。</a:t>
            </a:r>
            <a:r>
              <a:rPr lang="ja-JP" altLang="en-US" sz="1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オンラインを活用することで、これまで接点の持ちにくかったエリアの方ともコミュニケーションが取れるようになりましたので、この機会に是非ご参加ください。</a:t>
            </a:r>
          </a:p>
        </p:txBody>
      </p:sp>
      <p:cxnSp>
        <p:nvCxnSpPr>
          <p:cNvPr id="16" name="直線コネクタ 15"/>
          <p:cNvCxnSpPr/>
          <p:nvPr/>
        </p:nvCxnSpPr>
        <p:spPr>
          <a:xfrm>
            <a:off x="260881" y="2300322"/>
            <a:ext cx="630493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表 6">
            <a:extLst>
              <a:ext uri="{FF2B5EF4-FFF2-40B4-BE49-F238E27FC236}">
                <a16:creationId xmlns:a16="http://schemas.microsoft.com/office/drawing/2014/main" id="{94ADEE3C-D25A-4F5F-966D-281C941A74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4017776"/>
              </p:ext>
            </p:extLst>
          </p:nvPr>
        </p:nvGraphicFramePr>
        <p:xfrm>
          <a:off x="54587" y="3587369"/>
          <a:ext cx="6746490" cy="24134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04971">
                  <a:extLst>
                    <a:ext uri="{9D8B030D-6E8A-4147-A177-3AD203B41FA5}">
                      <a16:colId xmlns:a16="http://schemas.microsoft.com/office/drawing/2014/main" val="1280599769"/>
                    </a:ext>
                  </a:extLst>
                </a:gridCol>
                <a:gridCol w="1282689">
                  <a:extLst>
                    <a:ext uri="{9D8B030D-6E8A-4147-A177-3AD203B41FA5}">
                      <a16:colId xmlns:a16="http://schemas.microsoft.com/office/drawing/2014/main" val="3656602826"/>
                    </a:ext>
                  </a:extLst>
                </a:gridCol>
                <a:gridCol w="3234720">
                  <a:extLst>
                    <a:ext uri="{9D8B030D-6E8A-4147-A177-3AD203B41FA5}">
                      <a16:colId xmlns:a16="http://schemas.microsoft.com/office/drawing/2014/main" val="2108554949"/>
                    </a:ext>
                  </a:extLst>
                </a:gridCol>
                <a:gridCol w="641445">
                  <a:extLst>
                    <a:ext uri="{9D8B030D-6E8A-4147-A177-3AD203B41FA5}">
                      <a16:colId xmlns:a16="http://schemas.microsoft.com/office/drawing/2014/main" val="3323154332"/>
                    </a:ext>
                  </a:extLst>
                </a:gridCol>
                <a:gridCol w="1082665">
                  <a:extLst>
                    <a:ext uri="{9D8B030D-6E8A-4147-A177-3AD203B41FA5}">
                      <a16:colId xmlns:a16="http://schemas.microsoft.com/office/drawing/2014/main" val="3666562387"/>
                    </a:ext>
                  </a:extLst>
                </a:gridCol>
              </a:tblGrid>
              <a:tr h="252867"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latin typeface="+mn-ea"/>
                        <a:ea typeface="+mn-ea"/>
                      </a:endParaRPr>
                    </a:p>
                  </a:txBody>
                  <a:tcPr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+mn-ea"/>
                          <a:ea typeface="+mn-ea"/>
                        </a:rPr>
                        <a:t>日時</a:t>
                      </a:r>
                    </a:p>
                  </a:txBody>
                  <a:tcPr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+mn-ea"/>
                          <a:ea typeface="+mn-ea"/>
                        </a:rPr>
                        <a:t>テーマ</a:t>
                      </a:r>
                    </a:p>
                  </a:txBody>
                  <a:tcPr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+mn-ea"/>
                          <a:ea typeface="+mn-ea"/>
                        </a:rPr>
                        <a:t>締切</a:t>
                      </a:r>
                    </a:p>
                  </a:txBody>
                  <a:tcPr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+mn-ea"/>
                          <a:ea typeface="+mn-ea"/>
                        </a:rPr>
                        <a:t>申込</a:t>
                      </a:r>
                      <a:endParaRPr kumimoji="1" lang="en-US" altLang="ja-JP" sz="1600" dirty="0"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1600" dirty="0">
                          <a:latin typeface="+mn-ea"/>
                          <a:ea typeface="+mn-ea"/>
                        </a:rPr>
                        <a:t>ＱＲコード</a:t>
                      </a:r>
                    </a:p>
                  </a:txBody>
                  <a:tcPr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5881434"/>
                  </a:ext>
                </a:extLst>
              </a:tr>
              <a:tr h="672428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 9  </a:t>
                      </a:r>
                      <a:r>
                        <a:rPr kumimoji="1" lang="ja-JP" altLang="en-US" sz="16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latin typeface="+mn-ea"/>
                          <a:ea typeface="+mn-ea"/>
                        </a:rPr>
                        <a:t>9</a:t>
                      </a:r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月</a:t>
                      </a:r>
                      <a:r>
                        <a:rPr kumimoji="1" lang="en-US" altLang="ja-JP" sz="1400" dirty="0">
                          <a:latin typeface="+mn-ea"/>
                          <a:ea typeface="+mn-ea"/>
                        </a:rPr>
                        <a:t>16</a:t>
                      </a:r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日（水）</a:t>
                      </a:r>
                      <a:endParaRPr kumimoji="1" lang="en-US" altLang="ja-JP" sz="1400" dirty="0">
                        <a:latin typeface="+mn-ea"/>
                        <a:ea typeface="+mn-ea"/>
                      </a:endParaRPr>
                    </a:p>
                    <a:p>
                      <a:r>
                        <a:rPr kumimoji="1" lang="en-US" altLang="ja-JP" sz="1400" dirty="0">
                          <a:latin typeface="+mn-ea"/>
                          <a:ea typeface="+mn-ea"/>
                        </a:rPr>
                        <a:t>15:00</a:t>
                      </a:r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～</a:t>
                      </a:r>
                      <a:r>
                        <a:rPr kumimoji="1" lang="en-US" altLang="ja-JP" sz="1400" dirty="0">
                          <a:latin typeface="+mn-ea"/>
                          <a:ea typeface="+mn-ea"/>
                        </a:rPr>
                        <a:t>17:00</a:t>
                      </a:r>
                    </a:p>
                    <a:p>
                      <a:r>
                        <a:rPr kumimoji="1" lang="en-US" altLang="ja-JP" sz="1400" dirty="0">
                          <a:latin typeface="+mn-ea"/>
                          <a:ea typeface="+mn-ea"/>
                        </a:rPr>
                        <a:t>14:30</a:t>
                      </a:r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開場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「寝たきり予防は感染症予防（当社の自立支援介護の取り組みから）」</a:t>
                      </a:r>
                      <a:endParaRPr kumimoji="1" lang="en-US" altLang="ja-JP" sz="1400" dirty="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発表：株式会社サンケイビルウェルケア</a:t>
                      </a:r>
                      <a:endParaRPr kumimoji="1" lang="en-US" altLang="ja-JP" sz="1400" dirty="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　　　　運営支援部　根岸　広英　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latin typeface="+mn-ea"/>
                          <a:ea typeface="+mn-ea"/>
                        </a:rPr>
                        <a:t>9/9</a:t>
                      </a:r>
                    </a:p>
                    <a:p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（水）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0073353"/>
                  </a:ext>
                </a:extLst>
              </a:tr>
              <a:tr h="672428">
                <a:tc>
                  <a:txBody>
                    <a:bodyPr/>
                    <a:lstStyle/>
                    <a:p>
                      <a:r>
                        <a:rPr kumimoji="1" lang="en-US" altLang="ja-JP" sz="16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16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月</a:t>
                      </a:r>
                      <a:r>
                        <a:rPr kumimoji="1" lang="en-US" altLang="ja-JP" sz="1400" dirty="0">
                          <a:latin typeface="+mn-ea"/>
                          <a:ea typeface="+mn-ea"/>
                        </a:rPr>
                        <a:t>27</a:t>
                      </a:r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日（火）</a:t>
                      </a:r>
                      <a:endParaRPr kumimoji="1" lang="en-US" altLang="ja-JP" sz="1400" dirty="0">
                        <a:latin typeface="+mn-ea"/>
                        <a:ea typeface="+mn-ea"/>
                      </a:endParaRPr>
                    </a:p>
                    <a:p>
                      <a:r>
                        <a:rPr kumimoji="1" lang="en-US" altLang="ja-JP" sz="1400" dirty="0">
                          <a:latin typeface="+mn-ea"/>
                          <a:ea typeface="+mn-ea"/>
                        </a:rPr>
                        <a:t>15:00</a:t>
                      </a:r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～</a:t>
                      </a:r>
                      <a:r>
                        <a:rPr kumimoji="1" lang="en-US" altLang="ja-JP" sz="1400" dirty="0">
                          <a:latin typeface="+mn-ea"/>
                          <a:ea typeface="+mn-ea"/>
                        </a:rPr>
                        <a:t>17:00</a:t>
                      </a:r>
                    </a:p>
                    <a:p>
                      <a:r>
                        <a:rPr kumimoji="1" lang="en-US" altLang="ja-JP" sz="1400" dirty="0">
                          <a:latin typeface="+mn-ea"/>
                          <a:ea typeface="+mn-ea"/>
                        </a:rPr>
                        <a:t>14:30</a:t>
                      </a:r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開場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「コロナ禍での食事の重要性を考える（管理栄養士の視点から）」</a:t>
                      </a:r>
                      <a:endParaRPr kumimoji="1" lang="en-US" altLang="ja-JP" sz="1400" dirty="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発表：株式会社ニチイケアパレス</a:t>
                      </a:r>
                      <a:br>
                        <a:rPr kumimoji="1" lang="en-US" altLang="ja-JP" sz="1400" dirty="0">
                          <a:latin typeface="+mn-ea"/>
                          <a:ea typeface="+mn-ea"/>
                        </a:rPr>
                      </a:br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人事部教育研修課　小柴　典子　氏</a:t>
                      </a:r>
                      <a:endParaRPr kumimoji="1" lang="en-US" altLang="ja-JP" sz="14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latin typeface="+mn-ea"/>
                          <a:ea typeface="+mn-ea"/>
                        </a:rPr>
                        <a:t>10/20</a:t>
                      </a:r>
                    </a:p>
                    <a:p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（火）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641936"/>
                  </a:ext>
                </a:extLst>
              </a:tr>
            </a:tbl>
          </a:graphicData>
        </a:graphic>
      </p:graphicFrame>
      <p:sp>
        <p:nvSpPr>
          <p:cNvPr id="7" name="楕円 6">
            <a:extLst>
              <a:ext uri="{FF2B5EF4-FFF2-40B4-BE49-F238E27FC236}">
                <a16:creationId xmlns:a16="http://schemas.microsoft.com/office/drawing/2014/main" id="{7F1DA085-1A31-4E4A-A177-708AAA4BC64A}"/>
              </a:ext>
            </a:extLst>
          </p:cNvPr>
          <p:cNvSpPr/>
          <p:nvPr/>
        </p:nvSpPr>
        <p:spPr>
          <a:xfrm>
            <a:off x="5569606" y="848533"/>
            <a:ext cx="1281508" cy="59749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solidFill>
                  <a:schemeClr val="accent1">
                    <a:lumMod val="50000"/>
                  </a:schemeClr>
                </a:solidFill>
              </a:rPr>
              <a:t>参加費無料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BE4937AD-8593-4DED-9724-5BAE12D6C870}"/>
              </a:ext>
            </a:extLst>
          </p:cNvPr>
          <p:cNvSpPr txBox="1"/>
          <p:nvPr/>
        </p:nvSpPr>
        <p:spPr>
          <a:xfrm>
            <a:off x="139020" y="7761525"/>
            <a:ext cx="6577623" cy="1600438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solidFill>
                  <a:schemeClr val="tx2"/>
                </a:solidFill>
                <a:latin typeface="ＭＳ Ｐゴシック" panose="020B0600070205080204" pitchFamily="50" charset="-128"/>
              </a:rPr>
              <a:t>・事前に</a:t>
            </a:r>
            <a:r>
              <a:rPr lang="en-US" altLang="ja-JP" sz="1400" b="1" dirty="0">
                <a:solidFill>
                  <a:schemeClr val="tx2"/>
                </a:solidFill>
                <a:latin typeface="ＭＳ Ｐゴシック" panose="020B0600070205080204" pitchFamily="50" charset="-128"/>
              </a:rPr>
              <a:t>ZOOM</a:t>
            </a:r>
            <a:r>
              <a:rPr lang="ja-JP" altLang="en-US" sz="1400" b="1" dirty="0">
                <a:solidFill>
                  <a:schemeClr val="tx2"/>
                </a:solidFill>
                <a:latin typeface="ＭＳ Ｐゴシック" panose="020B0600070205080204" pitchFamily="50" charset="-128"/>
              </a:rPr>
              <a:t>アプリのダウンロードとサインアップ、ミーティングへの事前登録が必要となります。</a:t>
            </a:r>
            <a:endParaRPr lang="en-US" altLang="ja-JP" sz="1400" b="1" dirty="0">
              <a:solidFill>
                <a:schemeClr val="tx2"/>
              </a:solidFill>
              <a:latin typeface="ＭＳ Ｐゴシック" panose="020B0600070205080204" pitchFamily="50" charset="-128"/>
            </a:endParaRPr>
          </a:p>
          <a:p>
            <a:r>
              <a:rPr lang="ja-JP" altLang="en-US" sz="1400" b="1" dirty="0">
                <a:solidFill>
                  <a:schemeClr val="tx2"/>
                </a:solidFill>
                <a:latin typeface="ＭＳ Ｐゴシック" panose="020B0600070205080204" pitchFamily="50" charset="-128"/>
              </a:rPr>
              <a:t>・ＺＯＯＭ内で分散会を行いますので、カメラ付きＰＣ・スマホをご用意ください。</a:t>
            </a:r>
            <a:endParaRPr lang="en-US" altLang="ja-JP" sz="1400" b="1" dirty="0">
              <a:solidFill>
                <a:schemeClr val="tx2"/>
              </a:solidFill>
              <a:latin typeface="ＭＳ Ｐゴシック" panose="020B0600070205080204" pitchFamily="50" charset="-128"/>
            </a:endParaRPr>
          </a:p>
          <a:p>
            <a:r>
              <a:rPr lang="ja-JP" altLang="en-US" sz="1400" b="1" dirty="0">
                <a:solidFill>
                  <a:schemeClr val="tx2"/>
                </a:solidFill>
                <a:latin typeface="ＭＳ Ｐゴシック" panose="020B0600070205080204" pitchFamily="50" charset="-128"/>
              </a:rPr>
              <a:t>・介ホ協事務局では</a:t>
            </a:r>
            <a:r>
              <a:rPr lang="en-US" altLang="ja-JP" sz="1400" b="1" dirty="0">
                <a:solidFill>
                  <a:schemeClr val="tx2"/>
                </a:solidFill>
                <a:latin typeface="ＭＳ Ｐゴシック" panose="020B0600070205080204" pitchFamily="50" charset="-128"/>
              </a:rPr>
              <a:t>Zoom</a:t>
            </a:r>
            <a:r>
              <a:rPr lang="ja-JP" altLang="en-US" sz="1400" b="1" dirty="0">
                <a:solidFill>
                  <a:schemeClr val="tx2"/>
                </a:solidFill>
                <a:latin typeface="ＭＳ Ｐゴシック" panose="020B0600070205080204" pitchFamily="50" charset="-128"/>
              </a:rPr>
              <a:t>のインストールやアカウント登録方法についてのサポートは致しかねます。</a:t>
            </a:r>
            <a:r>
              <a:rPr lang="en-US" altLang="ja-JP" sz="1400" b="1" dirty="0">
                <a:solidFill>
                  <a:schemeClr val="tx2"/>
                </a:solidFill>
                <a:latin typeface="ＭＳ Ｐゴシック" panose="020B0600070205080204" pitchFamily="50" charset="-128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https://zoom.us/</a:t>
            </a:r>
            <a:r>
              <a:rPr lang="ja-JP" altLang="en-US" sz="1400" b="1" dirty="0">
                <a:solidFill>
                  <a:schemeClr val="tx2"/>
                </a:solidFill>
                <a:latin typeface="ＭＳ Ｐゴシック" panose="020B0600070205080204" pitchFamily="50" charset="-128"/>
              </a:rPr>
              <a:t>にてご確認ください。</a:t>
            </a:r>
            <a:endParaRPr lang="en-US" altLang="ja-JP" sz="1400" b="1" dirty="0">
              <a:solidFill>
                <a:schemeClr val="tx2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1400" b="1" dirty="0">
                <a:solidFill>
                  <a:schemeClr val="tx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</a:t>
            </a:r>
            <a:r>
              <a:rPr lang="ja-JP" altLang="en-US" sz="1400" b="1" dirty="0">
                <a:solidFill>
                  <a:schemeClr val="tx2"/>
                </a:solidFill>
                <a:latin typeface="ＭＳ Ｐゴシック" panose="020B0600070205080204" pitchFamily="50" charset="-128"/>
              </a:rPr>
              <a:t>時間になりましたら、入室用のＵＲＬをクリック、もしくはＺＯＯＭアプリを起動した上で、 </a:t>
            </a:r>
            <a:endParaRPr lang="en-US" altLang="ja-JP" sz="1400" b="1" dirty="0">
              <a:solidFill>
                <a:schemeClr val="tx2"/>
              </a:solidFill>
              <a:latin typeface="ＭＳ Ｐゴシック" panose="020B0600070205080204" pitchFamily="50" charset="-128"/>
            </a:endParaRPr>
          </a:p>
          <a:p>
            <a:r>
              <a:rPr lang="en-US" altLang="ja-JP" sz="1400" b="1" dirty="0">
                <a:solidFill>
                  <a:schemeClr val="tx2"/>
                </a:solidFill>
                <a:latin typeface="ＭＳ Ｐゴシック" panose="020B0600070205080204" pitchFamily="50" charset="-128"/>
              </a:rPr>
              <a:t> </a:t>
            </a:r>
            <a:r>
              <a:rPr lang="ja-JP" altLang="en-US" sz="1400" b="1" dirty="0">
                <a:solidFill>
                  <a:schemeClr val="tx2"/>
                </a:solidFill>
                <a:latin typeface="ＭＳ Ｐゴシック" panose="020B0600070205080204" pitchFamily="50" charset="-128"/>
              </a:rPr>
              <a:t>ＩＤ・ＰＷを入力のうえ、入室してください。</a:t>
            </a:r>
            <a:endParaRPr lang="en-US" altLang="ja-JP" sz="1400" b="1" dirty="0">
              <a:solidFill>
                <a:schemeClr val="tx2"/>
              </a:solidFill>
              <a:latin typeface="ＭＳ Ｐゴシック" panose="020B0600070205080204" pitchFamily="50" charset="-128"/>
            </a:endParaRPr>
          </a:p>
        </p:txBody>
      </p:sp>
      <p:sp>
        <p:nvSpPr>
          <p:cNvPr id="11" name="スクロール: 横 10">
            <a:extLst>
              <a:ext uri="{FF2B5EF4-FFF2-40B4-BE49-F238E27FC236}">
                <a16:creationId xmlns:a16="http://schemas.microsoft.com/office/drawing/2014/main" id="{CF03A02E-56BB-4C9B-9F85-800E757C5163}"/>
              </a:ext>
            </a:extLst>
          </p:cNvPr>
          <p:cNvSpPr/>
          <p:nvPr/>
        </p:nvSpPr>
        <p:spPr>
          <a:xfrm>
            <a:off x="415606" y="6416935"/>
            <a:ext cx="5834511" cy="1307002"/>
          </a:xfrm>
          <a:prstGeom prst="horizontalScroll">
            <a:avLst>
              <a:gd name="adj" fmla="val 7021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sz="1400" dirty="0">
                <a:solidFill>
                  <a:schemeClr val="tx1"/>
                </a:solidFill>
              </a:rPr>
              <a:t>【</a:t>
            </a:r>
            <a:r>
              <a:rPr kumimoji="1" lang="ja-JP" altLang="en-US" sz="1400" dirty="0">
                <a:solidFill>
                  <a:schemeClr val="tx1"/>
                </a:solidFill>
              </a:rPr>
              <a:t>各回時間割</a:t>
            </a:r>
            <a:r>
              <a:rPr kumimoji="1" lang="en-US" altLang="ja-JP" sz="1400" dirty="0">
                <a:solidFill>
                  <a:schemeClr val="tx1"/>
                </a:solidFill>
              </a:rPr>
              <a:t>】</a:t>
            </a:r>
            <a:r>
              <a:rPr kumimoji="1" lang="ja-JP" altLang="en-US" sz="1400" dirty="0">
                <a:solidFill>
                  <a:schemeClr val="tx1"/>
                </a:solidFill>
                <a:latin typeface="+mj-ea"/>
                <a:ea typeface="+mj-ea"/>
              </a:rPr>
              <a:t>　　</a:t>
            </a:r>
            <a:r>
              <a:rPr lang="en-US" altLang="ja-JP" sz="1400" dirty="0">
                <a:solidFill>
                  <a:schemeClr val="tx1"/>
                </a:solidFill>
                <a:latin typeface="+mj-ea"/>
                <a:ea typeface="+mj-ea"/>
              </a:rPr>
              <a:t>15:00</a:t>
            </a:r>
            <a:r>
              <a:rPr lang="ja-JP" altLang="en-US" sz="1400" dirty="0">
                <a:solidFill>
                  <a:schemeClr val="tx1"/>
                </a:solidFill>
                <a:latin typeface="+mj-ea"/>
                <a:ea typeface="+mj-ea"/>
              </a:rPr>
              <a:t>～</a:t>
            </a:r>
            <a:r>
              <a:rPr lang="en-US" altLang="ja-JP" sz="1400" dirty="0">
                <a:solidFill>
                  <a:schemeClr val="tx1"/>
                </a:solidFill>
                <a:latin typeface="+mj-ea"/>
                <a:ea typeface="+mj-ea"/>
              </a:rPr>
              <a:t>15:45</a:t>
            </a:r>
            <a:r>
              <a:rPr lang="ja-JP" altLang="en-US" sz="1400" dirty="0">
                <a:solidFill>
                  <a:schemeClr val="tx1"/>
                </a:solidFill>
                <a:latin typeface="+mj-ea"/>
                <a:ea typeface="+mj-ea"/>
              </a:rPr>
              <a:t>　</a:t>
            </a:r>
            <a:r>
              <a:rPr lang="ja-JP" altLang="en-US" sz="1400" dirty="0">
                <a:solidFill>
                  <a:schemeClr val="tx1"/>
                </a:solidFill>
              </a:rPr>
              <a:t>講師によるセミナー・発表・質疑応答</a:t>
            </a:r>
            <a:endParaRPr lang="en-US" altLang="ja-JP" sz="1400" dirty="0">
              <a:solidFill>
                <a:schemeClr val="tx1"/>
              </a:solidFill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</a:rPr>
              <a:t>　　　　　　　　　</a:t>
            </a:r>
            <a:r>
              <a:rPr kumimoji="1" lang="ja-JP" altLang="en-US" sz="1400" dirty="0">
                <a:solidFill>
                  <a:schemeClr val="tx1"/>
                </a:solidFill>
                <a:latin typeface="+mj-ea"/>
                <a:ea typeface="+mj-ea"/>
              </a:rPr>
              <a:t>　　</a:t>
            </a:r>
            <a:r>
              <a:rPr kumimoji="1" lang="en-US" altLang="ja-JP" sz="1400" dirty="0">
                <a:solidFill>
                  <a:schemeClr val="tx1"/>
                </a:solidFill>
                <a:latin typeface="+mj-ea"/>
                <a:ea typeface="+mj-ea"/>
              </a:rPr>
              <a:t>15:45</a:t>
            </a:r>
            <a:r>
              <a:rPr kumimoji="1" lang="ja-JP" altLang="en-US" sz="1400" dirty="0">
                <a:solidFill>
                  <a:schemeClr val="tx1"/>
                </a:solidFill>
                <a:latin typeface="+mj-ea"/>
                <a:ea typeface="+mj-ea"/>
              </a:rPr>
              <a:t>～</a:t>
            </a:r>
            <a:r>
              <a:rPr kumimoji="1" lang="en-US" altLang="ja-JP" sz="1400" dirty="0">
                <a:solidFill>
                  <a:schemeClr val="tx1"/>
                </a:solidFill>
                <a:latin typeface="+mj-ea"/>
                <a:ea typeface="+mj-ea"/>
              </a:rPr>
              <a:t>16</a:t>
            </a:r>
            <a:r>
              <a:rPr lang="en-US" altLang="ja-JP" sz="1400" dirty="0">
                <a:solidFill>
                  <a:schemeClr val="tx1"/>
                </a:solidFill>
                <a:latin typeface="+mj-ea"/>
                <a:ea typeface="+mj-ea"/>
              </a:rPr>
              <a:t>:45</a:t>
            </a:r>
            <a:r>
              <a:rPr kumimoji="1" lang="ja-JP" altLang="en-US" sz="1400" dirty="0">
                <a:solidFill>
                  <a:schemeClr val="tx1"/>
                </a:solidFill>
                <a:latin typeface="+mj-ea"/>
                <a:ea typeface="+mj-ea"/>
              </a:rPr>
              <a:t>　</a:t>
            </a:r>
            <a:r>
              <a:rPr kumimoji="1" lang="ja-JP" altLang="en-US" sz="1400" dirty="0">
                <a:solidFill>
                  <a:schemeClr val="tx1"/>
                </a:solidFill>
              </a:rPr>
              <a:t>事例に基づく意見交換会</a:t>
            </a:r>
            <a:endParaRPr kumimoji="1" lang="en-US" altLang="ja-JP" sz="1400" dirty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　　　　　　　　　</a:t>
            </a:r>
            <a:r>
              <a:rPr lang="ja-JP" altLang="en-US" sz="1400" dirty="0">
                <a:solidFill>
                  <a:schemeClr val="tx1"/>
                </a:solidFill>
                <a:latin typeface="+mn-ea"/>
              </a:rPr>
              <a:t>　　</a:t>
            </a:r>
            <a:r>
              <a:rPr lang="en-US" altLang="ja-JP" sz="1400" dirty="0">
                <a:solidFill>
                  <a:schemeClr val="tx1"/>
                </a:solidFill>
                <a:latin typeface="+mn-ea"/>
              </a:rPr>
              <a:t>16:45</a:t>
            </a:r>
            <a:r>
              <a:rPr lang="ja-JP" altLang="en-US" sz="1400" dirty="0">
                <a:solidFill>
                  <a:schemeClr val="tx1"/>
                </a:solidFill>
                <a:latin typeface="+mn-ea"/>
              </a:rPr>
              <a:t>～</a:t>
            </a:r>
            <a:r>
              <a:rPr lang="en-US" altLang="ja-JP" sz="1400" dirty="0">
                <a:solidFill>
                  <a:schemeClr val="tx1"/>
                </a:solidFill>
                <a:latin typeface="+mn-ea"/>
              </a:rPr>
              <a:t>17:00</a:t>
            </a:r>
            <a:r>
              <a:rPr lang="ja-JP" altLang="en-US" sz="1400" dirty="0">
                <a:solidFill>
                  <a:schemeClr val="tx1"/>
                </a:solidFill>
                <a:latin typeface="+mn-ea"/>
              </a:rPr>
              <a:t>　</a:t>
            </a:r>
            <a:r>
              <a:rPr kumimoji="1" lang="ja-JP" altLang="en-US" sz="1400" dirty="0">
                <a:solidFill>
                  <a:schemeClr val="tx1"/>
                </a:solidFill>
              </a:rPr>
              <a:t>なんでも相談会（窓口：介ホ協事務局）</a:t>
            </a:r>
            <a:endParaRPr kumimoji="1" lang="en-US" altLang="ja-JP" sz="1400" dirty="0">
              <a:solidFill>
                <a:schemeClr val="tx1"/>
              </a:solidFill>
            </a:endParaRPr>
          </a:p>
          <a:p>
            <a:r>
              <a:rPr lang="en-US" altLang="ja-JP" sz="1400" dirty="0">
                <a:solidFill>
                  <a:schemeClr val="tx1"/>
                </a:solidFill>
              </a:rPr>
              <a:t>【</a:t>
            </a:r>
            <a:r>
              <a:rPr lang="ja-JP" altLang="en-US" sz="1400" dirty="0">
                <a:solidFill>
                  <a:schemeClr val="tx1"/>
                </a:solidFill>
              </a:rPr>
              <a:t>場　　　　 所</a:t>
            </a:r>
            <a:r>
              <a:rPr lang="en-US" altLang="ja-JP" sz="1400" dirty="0">
                <a:solidFill>
                  <a:schemeClr val="tx1"/>
                </a:solidFill>
              </a:rPr>
              <a:t>】</a:t>
            </a:r>
            <a:r>
              <a:rPr lang="ja-JP" altLang="en-US" sz="1400" dirty="0">
                <a:solidFill>
                  <a:schemeClr val="tx1"/>
                </a:solidFill>
              </a:rPr>
              <a:t>　　 ＺＯＯＭ会議室</a:t>
            </a:r>
            <a:endParaRPr lang="en-US" altLang="ja-JP" sz="1400" dirty="0">
              <a:solidFill>
                <a:schemeClr val="tx1"/>
              </a:solidFill>
            </a:endParaRPr>
          </a:p>
          <a:p>
            <a:r>
              <a:rPr lang="en-US" altLang="ja-JP" sz="1400" dirty="0">
                <a:solidFill>
                  <a:schemeClr val="tx1"/>
                </a:solidFill>
              </a:rPr>
              <a:t>【</a:t>
            </a:r>
            <a:r>
              <a:rPr lang="ja-JP" altLang="en-US" sz="1400" dirty="0">
                <a:solidFill>
                  <a:schemeClr val="tx1"/>
                </a:solidFill>
              </a:rPr>
              <a:t>定             員</a:t>
            </a:r>
            <a:r>
              <a:rPr lang="en-US" altLang="ja-JP" sz="1400" dirty="0">
                <a:solidFill>
                  <a:schemeClr val="tx1"/>
                </a:solidFill>
              </a:rPr>
              <a:t>】</a:t>
            </a:r>
            <a:r>
              <a:rPr lang="ja-JP" altLang="en-US" sz="1400" dirty="0">
                <a:solidFill>
                  <a:schemeClr val="tx1"/>
                </a:solidFill>
              </a:rPr>
              <a:t>　　 ５０名　</a:t>
            </a:r>
            <a:endParaRPr kumimoji="1" lang="en-US" altLang="ja-JP" sz="1400" dirty="0">
              <a:solidFill>
                <a:schemeClr val="tx1"/>
              </a:solidFill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AEFDFF47-9740-49C4-974F-457770FD6647}"/>
              </a:ext>
            </a:extLst>
          </p:cNvPr>
          <p:cNvSpPr txBox="1"/>
          <p:nvPr/>
        </p:nvSpPr>
        <p:spPr>
          <a:xfrm>
            <a:off x="2192464" y="9498313"/>
            <a:ext cx="38689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>
                <a:ea typeface="A-OTF 丸フォーク Pro R" panose="020F0400000000000000"/>
              </a:rPr>
              <a:t>〒</a:t>
            </a:r>
            <a:r>
              <a:rPr lang="en-US" altLang="ja-JP" sz="1000" dirty="0">
                <a:ea typeface="A-OTF 丸フォーク Pro R" panose="020F0400000000000000"/>
              </a:rPr>
              <a:t>105-0003</a:t>
            </a:r>
            <a:r>
              <a:rPr lang="ja-JP" altLang="en-US" sz="1000" dirty="0">
                <a:ea typeface="A-OTF 丸フォーク Pro R" panose="020F0400000000000000"/>
              </a:rPr>
              <a:t> 東京都港区西新橋</a:t>
            </a:r>
            <a:r>
              <a:rPr lang="en-US" altLang="ja-JP" sz="1000" dirty="0">
                <a:ea typeface="A-OTF 丸フォーク Pro R" panose="020F0400000000000000"/>
              </a:rPr>
              <a:t>1-18-6</a:t>
            </a:r>
            <a:r>
              <a:rPr lang="ja-JP" altLang="en-US" sz="1000" dirty="0">
                <a:ea typeface="A-OTF 丸フォーク Pro R" panose="020F0400000000000000"/>
              </a:rPr>
              <a:t> クロスオフィス内幸町</a:t>
            </a:r>
            <a:r>
              <a:rPr lang="en-US" altLang="ja-JP" sz="1000" dirty="0">
                <a:ea typeface="A-OTF 丸フォーク Pro R" panose="020F0400000000000000"/>
              </a:rPr>
              <a:t>1006</a:t>
            </a:r>
          </a:p>
          <a:p>
            <a:r>
              <a:rPr lang="en-US" altLang="ja-JP" sz="1000" dirty="0">
                <a:ea typeface="A-OTF 丸フォーク Pro R" panose="020F0400000000000000"/>
              </a:rPr>
              <a:t> </a:t>
            </a:r>
            <a:r>
              <a:rPr kumimoji="1" lang="en-US" altLang="ja-JP" sz="1000" dirty="0">
                <a:ea typeface="A-OTF 丸フォーク Pro R" panose="020F0400000000000000"/>
              </a:rPr>
              <a:t>TEL</a:t>
            </a:r>
            <a:r>
              <a:rPr lang="en-US" altLang="ja-JP" sz="1000" dirty="0">
                <a:ea typeface="A-OTF 丸フォーク Pro R" panose="020F0400000000000000"/>
              </a:rPr>
              <a:t>:</a:t>
            </a:r>
            <a:r>
              <a:rPr lang="ja-JP" altLang="en-US" sz="1000" dirty="0">
                <a:ea typeface="A-OTF 丸フォーク Pro R" panose="020F0400000000000000"/>
              </a:rPr>
              <a:t> </a:t>
            </a:r>
            <a:r>
              <a:rPr kumimoji="1" lang="en-US" altLang="ja-JP" sz="1000" dirty="0">
                <a:ea typeface="A-OTF 丸フォーク Pro R" panose="020F0400000000000000"/>
              </a:rPr>
              <a:t>03-6812-7110  E-mail</a:t>
            </a:r>
            <a:r>
              <a:rPr lang="en-US" altLang="ja-JP" sz="1000" dirty="0">
                <a:ea typeface="A-OTF 丸フォーク Pro R" panose="020F0400000000000000"/>
              </a:rPr>
              <a:t>: </a:t>
            </a:r>
            <a:r>
              <a:rPr kumimoji="1" lang="en-US" altLang="ja-JP" sz="1000" dirty="0">
                <a:ea typeface="A-OTF 丸フォーク Pro R" panose="020F0400000000000000"/>
              </a:rPr>
              <a:t>info@kaigotsuki-home.or.jp</a:t>
            </a:r>
            <a:endParaRPr kumimoji="1" lang="ja-JP" altLang="en-US" sz="1000" dirty="0">
              <a:ea typeface="A-OTF 丸フォーク Pro R" panose="020F0400000000000000"/>
            </a:endParaRPr>
          </a:p>
        </p:txBody>
      </p:sp>
      <p:pic>
        <p:nvPicPr>
          <p:cNvPr id="28" name="図 27">
            <a:extLst>
              <a:ext uri="{FF2B5EF4-FFF2-40B4-BE49-F238E27FC236}">
                <a16:creationId xmlns:a16="http://schemas.microsoft.com/office/drawing/2014/main" id="{D957702B-6F85-4005-8EB6-0BE2FE428D4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229" y="9497549"/>
            <a:ext cx="2046984" cy="309133"/>
          </a:xfrm>
          <a:prstGeom prst="rect">
            <a:avLst/>
          </a:prstGeom>
        </p:spPr>
      </p:pic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9E8218F3-2849-4E63-96C0-DB5C00C68A36}"/>
              </a:ext>
            </a:extLst>
          </p:cNvPr>
          <p:cNvSpPr/>
          <p:nvPr/>
        </p:nvSpPr>
        <p:spPr>
          <a:xfrm>
            <a:off x="-41970" y="5997099"/>
            <a:ext cx="6465899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200" b="1" dirty="0">
                <a:latin typeface="+mj-ea"/>
                <a:ea typeface="+mj-ea"/>
                <a:cs typeface="Meiryo UI" panose="020B0604030504040204" pitchFamily="50" charset="-128"/>
              </a:rPr>
              <a:t>申し込みは 全国介護付きホーム協会ホームページ　研修・イベントページ へ</a:t>
            </a:r>
            <a:endParaRPr lang="en-US" altLang="ja-JP" sz="1200" b="1" dirty="0">
              <a:latin typeface="+mj-ea"/>
              <a:ea typeface="+mj-ea"/>
              <a:cs typeface="Meiryo UI" panose="020B0604030504040204" pitchFamily="50" charset="-128"/>
            </a:endParaRPr>
          </a:p>
          <a:p>
            <a:pPr algn="ctr"/>
            <a:r>
              <a:rPr lang="en-US" altLang="ja-JP" b="1" dirty="0">
                <a:latin typeface="Arial" panose="020B0604020202020204" pitchFamily="34" charset="0"/>
                <a:ea typeface="A-OTF 丸フォーク Pro R" panose="020F0400000000000000"/>
                <a:cs typeface="Arial" panose="020B0604020202020204" pitchFamily="34" charset="0"/>
              </a:rPr>
              <a:t>https://www.kaigotsuki-home.or.jp</a:t>
            </a:r>
          </a:p>
        </p:txBody>
      </p:sp>
      <p:sp>
        <p:nvSpPr>
          <p:cNvPr id="15" name="楕円 14">
            <a:extLst>
              <a:ext uri="{FF2B5EF4-FFF2-40B4-BE49-F238E27FC236}">
                <a16:creationId xmlns:a16="http://schemas.microsoft.com/office/drawing/2014/main" id="{2382C22F-C353-4FEF-9B54-5568BC84AA26}"/>
              </a:ext>
            </a:extLst>
          </p:cNvPr>
          <p:cNvSpPr/>
          <p:nvPr/>
        </p:nvSpPr>
        <p:spPr>
          <a:xfrm>
            <a:off x="5145206" y="74812"/>
            <a:ext cx="1712794" cy="67295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18000" rtlCol="0" anchor="ctr"/>
          <a:lstStyle/>
          <a:p>
            <a:pPr algn="ctr"/>
            <a:r>
              <a:rPr lang="ja-JP" altLang="en-US" sz="1600" b="1" dirty="0">
                <a:solidFill>
                  <a:schemeClr val="accent1">
                    <a:lumMod val="50000"/>
                  </a:schemeClr>
                </a:solidFill>
              </a:rPr>
              <a:t>非会員</a:t>
            </a:r>
            <a:r>
              <a:rPr kumimoji="1" lang="ja-JP" altLang="en-US" sz="1600" b="1" dirty="0">
                <a:solidFill>
                  <a:schemeClr val="accent1">
                    <a:lumMod val="50000"/>
                  </a:schemeClr>
                </a:solidFill>
              </a:rPr>
              <a:t>も参加</a:t>
            </a:r>
            <a:endParaRPr kumimoji="1" lang="en-US" altLang="ja-JP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kumimoji="1" lang="ja-JP" altLang="en-US" sz="1600" b="1" dirty="0">
                <a:solidFill>
                  <a:schemeClr val="accent1">
                    <a:lumMod val="50000"/>
                  </a:schemeClr>
                </a:solidFill>
              </a:rPr>
              <a:t>できます！</a:t>
            </a: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9FCA4D86-ADC9-4810-A8C2-6878153BBBB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46096" y="4170134"/>
            <a:ext cx="829884" cy="829884"/>
          </a:xfrm>
          <a:prstGeom prst="rect">
            <a:avLst/>
          </a:prstGeom>
        </p:spPr>
      </p:pic>
      <p:sp>
        <p:nvSpPr>
          <p:cNvPr id="23" name="思考の吹き出し: 雲形 22">
            <a:extLst>
              <a:ext uri="{FF2B5EF4-FFF2-40B4-BE49-F238E27FC236}">
                <a16:creationId xmlns:a16="http://schemas.microsoft.com/office/drawing/2014/main" id="{6527957B-A786-4558-A500-7DCEDF65D9AD}"/>
              </a:ext>
            </a:extLst>
          </p:cNvPr>
          <p:cNvSpPr/>
          <p:nvPr/>
        </p:nvSpPr>
        <p:spPr>
          <a:xfrm>
            <a:off x="4876133" y="2317930"/>
            <a:ext cx="1866774" cy="1367522"/>
          </a:xfrm>
          <a:prstGeom prst="cloudCallout">
            <a:avLst>
              <a:gd name="adj1" fmla="val -55372"/>
              <a:gd name="adj2" fmla="val 29643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" tIns="3600" rIns="3600" bIns="3600" rtlCol="0" anchor="ctr"/>
          <a:lstStyle/>
          <a:p>
            <a:pPr algn="ctr"/>
            <a:r>
              <a:rPr lang="ja-JP" altLang="en-US" sz="1400" b="1" dirty="0">
                <a:solidFill>
                  <a:schemeClr val="tx1"/>
                </a:solidFill>
              </a:rPr>
              <a:t>こんな時だからこそ、みんなで知恵を出し合いましょう！</a:t>
            </a: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9E10F2A8-EB02-4DC4-A3FF-98BD7B0B18A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500" y="2333590"/>
            <a:ext cx="1141116" cy="1182290"/>
          </a:xfrm>
          <a:prstGeom prst="rect">
            <a:avLst/>
          </a:prstGeom>
        </p:spPr>
      </p:pic>
      <p:sp>
        <p:nvSpPr>
          <p:cNvPr id="4" name="思考の吹き出し: 雲形 3">
            <a:extLst>
              <a:ext uri="{FF2B5EF4-FFF2-40B4-BE49-F238E27FC236}">
                <a16:creationId xmlns:a16="http://schemas.microsoft.com/office/drawing/2014/main" id="{CF4DFC4C-46E8-4FF6-B951-CA142AE8F11A}"/>
              </a:ext>
            </a:extLst>
          </p:cNvPr>
          <p:cNvSpPr/>
          <p:nvPr/>
        </p:nvSpPr>
        <p:spPr>
          <a:xfrm>
            <a:off x="1298420" y="2289924"/>
            <a:ext cx="1998253" cy="1395528"/>
          </a:xfrm>
          <a:prstGeom prst="cloudCallout">
            <a:avLst>
              <a:gd name="adj1" fmla="val -59276"/>
              <a:gd name="adj2" fmla="val 21641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" tIns="3600" rIns="3600" bIns="3600" rtlCol="0" anchor="ctr"/>
          <a:lstStyle/>
          <a:p>
            <a:pPr algn="ctr"/>
            <a:r>
              <a:rPr lang="ja-JP" altLang="en-US" sz="1400" b="1" dirty="0">
                <a:solidFill>
                  <a:schemeClr val="tx1"/>
                </a:solidFill>
              </a:rPr>
              <a:t>コロナ禍でホームに閉じこもりがちではありませんか？</a:t>
            </a:r>
          </a:p>
        </p:txBody>
      </p:sp>
      <p:sp>
        <p:nvSpPr>
          <p:cNvPr id="21" name="思考の吹き出し: 雲形 20">
            <a:extLst>
              <a:ext uri="{FF2B5EF4-FFF2-40B4-BE49-F238E27FC236}">
                <a16:creationId xmlns:a16="http://schemas.microsoft.com/office/drawing/2014/main" id="{296346BC-1EF4-45C1-8082-1E9A680BEE3B}"/>
              </a:ext>
            </a:extLst>
          </p:cNvPr>
          <p:cNvSpPr/>
          <p:nvPr/>
        </p:nvSpPr>
        <p:spPr>
          <a:xfrm>
            <a:off x="3064469" y="2376362"/>
            <a:ext cx="1866773" cy="1229961"/>
          </a:xfrm>
          <a:prstGeom prst="cloudCallout">
            <a:avLst>
              <a:gd name="adj1" fmla="val -35378"/>
              <a:gd name="adj2" fmla="val -49016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" tIns="3600" rIns="3600" bIns="3600" rtlCol="0" anchor="ctr"/>
          <a:lstStyle/>
          <a:p>
            <a:pPr algn="ctr"/>
            <a:r>
              <a:rPr lang="ja-JP" altLang="en-US" sz="1400" b="1" dirty="0">
                <a:solidFill>
                  <a:schemeClr val="tx1"/>
                </a:solidFill>
              </a:rPr>
              <a:t>全国の事業者と意見交換できるチャンスです！</a:t>
            </a:r>
          </a:p>
        </p:txBody>
      </p:sp>
      <p:sp>
        <p:nvSpPr>
          <p:cNvPr id="14" name="四角形: 角度付き 13">
            <a:extLst>
              <a:ext uri="{FF2B5EF4-FFF2-40B4-BE49-F238E27FC236}">
                <a16:creationId xmlns:a16="http://schemas.microsoft.com/office/drawing/2014/main" id="{62A5882F-9A43-4B88-97D6-08931518098C}"/>
              </a:ext>
            </a:extLst>
          </p:cNvPr>
          <p:cNvSpPr/>
          <p:nvPr/>
        </p:nvSpPr>
        <p:spPr>
          <a:xfrm>
            <a:off x="0" y="0"/>
            <a:ext cx="1882588" cy="453502"/>
          </a:xfrm>
          <a:prstGeom prst="bevel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b="1" dirty="0"/>
              <a:t>9</a:t>
            </a:r>
            <a:r>
              <a:rPr kumimoji="1" lang="ja-JP" altLang="en-US" sz="2000" b="1" dirty="0"/>
              <a:t>月・</a:t>
            </a:r>
            <a:r>
              <a:rPr kumimoji="1" lang="en-US" altLang="ja-JP" sz="2000" b="1" dirty="0"/>
              <a:t>10</a:t>
            </a:r>
            <a:r>
              <a:rPr kumimoji="1" lang="ja-JP" altLang="en-US" sz="2000" b="1" dirty="0"/>
              <a:t>月企画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29D9D22D-A8F5-41AC-BE77-E8A6304BF72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46096" y="5121635"/>
            <a:ext cx="829884" cy="829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43862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2383</TotalTime>
  <Words>449</Words>
  <Application>Microsoft Office PowerPoint</Application>
  <PresentationFormat>A4 210 x 297 mm</PresentationFormat>
  <Paragraphs>47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HGPｺﾞｼｯｸE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staff01</dc:creator>
  <cp:lastModifiedBy>一般社団法人 全国特定施設事業者協議会</cp:lastModifiedBy>
  <cp:revision>213</cp:revision>
  <cp:lastPrinted>2020-08-05T05:32:20Z</cp:lastPrinted>
  <dcterms:created xsi:type="dcterms:W3CDTF">2017-07-12T10:23:45Z</dcterms:created>
  <dcterms:modified xsi:type="dcterms:W3CDTF">2020-08-31T09:19:33Z</dcterms:modified>
</cp:coreProperties>
</file>