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4" r:id="rId1"/>
  </p:sldMasterIdLst>
  <p:notesMasterIdLst>
    <p:notesMasterId r:id="rId7"/>
  </p:notesMasterIdLst>
  <p:sldIdLst>
    <p:sldId id="360" r:id="rId2"/>
    <p:sldId id="374" r:id="rId3"/>
    <p:sldId id="373" r:id="rId4"/>
    <p:sldId id="372" r:id="rId5"/>
    <p:sldId id="352" r:id="rId6"/>
  </p:sldIdLst>
  <p:sldSz cx="12192000" cy="16256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足立 圭司 " initials="足立" lastIdx="2" clrIdx="0">
    <p:extLst>
      <p:ext uri="{19B8F6BF-5375-455C-9EA6-DF929625EA0E}">
        <p15:presenceInfo xmlns:p15="http://schemas.microsoft.com/office/powerpoint/2012/main" userId="S-1-5-21-119559289-308561185-1852903728-11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33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4" autoAdjust="0"/>
    <p:restoredTop sz="94660"/>
  </p:normalViewPr>
  <p:slideViewPr>
    <p:cSldViewPr snapToGrid="0">
      <p:cViewPr varScale="1">
        <p:scale>
          <a:sx n="42" d="100"/>
          <a:sy n="42" d="100"/>
        </p:scale>
        <p:origin x="612" y="78"/>
      </p:cViewPr>
      <p:guideLst/>
    </p:cSldViewPr>
  </p:slideViewPr>
  <p:notesTextViewPr>
    <p:cViewPr>
      <p:scale>
        <a:sx n="1" d="1"/>
        <a:sy n="1" d="1"/>
      </p:scale>
      <p:origin x="0" y="0"/>
    </p:cViewPr>
  </p:notesTextViewPr>
  <p:sorterViewPr>
    <p:cViewPr>
      <p:scale>
        <a:sx n="100" d="100"/>
        <a:sy n="100" d="100"/>
      </p:scale>
      <p:origin x="0" y="-252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65A0266-B163-4F44-AA23-A070F8E18799}" type="datetimeFigureOut">
              <a:rPr kumimoji="1" lang="ja-JP" altLang="en-US" smtClean="0"/>
              <a:t>2019/1/7</a:t>
            </a:fld>
            <a:endParaRPr kumimoji="1" lang="ja-JP" altLang="en-US"/>
          </a:p>
        </p:txBody>
      </p:sp>
      <p:sp>
        <p:nvSpPr>
          <p:cNvPr id="4" name="スライド イメージ プレースホルダー 3"/>
          <p:cNvSpPr>
            <a:spLocks noGrp="1" noRot="1" noChangeAspect="1"/>
          </p:cNvSpPr>
          <p:nvPr>
            <p:ph type="sldImg" idx="2"/>
          </p:nvPr>
        </p:nvSpPr>
        <p:spPr>
          <a:xfrm>
            <a:off x="2120900" y="1233488"/>
            <a:ext cx="24939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57CD996-9E58-4DB3-B6DD-B72B8FE15FA1}" type="slidenum">
              <a:rPr kumimoji="1" lang="ja-JP" altLang="en-US" smtClean="0"/>
              <a:t>‹#›</a:t>
            </a:fld>
            <a:endParaRPr kumimoji="1" lang="ja-JP" altLang="en-US"/>
          </a:p>
        </p:txBody>
      </p:sp>
    </p:spTree>
    <p:extLst>
      <p:ext uri="{BB962C8B-B14F-4D97-AF65-F5344CB8AC3E}">
        <p14:creationId xmlns:p14="http://schemas.microsoft.com/office/powerpoint/2010/main" val="31092504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CD996-9E58-4DB3-B6DD-B72B8FE15FA1}" type="slidenum">
              <a:rPr kumimoji="1" lang="ja-JP" altLang="en-US" smtClean="0"/>
              <a:t>0</a:t>
            </a:fld>
            <a:endParaRPr kumimoji="1" lang="ja-JP" altLang="en-US"/>
          </a:p>
        </p:txBody>
      </p:sp>
    </p:spTree>
    <p:extLst>
      <p:ext uri="{BB962C8B-B14F-4D97-AF65-F5344CB8AC3E}">
        <p14:creationId xmlns:p14="http://schemas.microsoft.com/office/powerpoint/2010/main" val="47764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CD996-9E58-4DB3-B6DD-B72B8FE15FA1}" type="slidenum">
              <a:rPr kumimoji="1" lang="ja-JP" altLang="en-US" smtClean="0"/>
              <a:t>1</a:t>
            </a:fld>
            <a:endParaRPr kumimoji="1" lang="ja-JP" altLang="en-US"/>
          </a:p>
        </p:txBody>
      </p:sp>
    </p:spTree>
    <p:extLst>
      <p:ext uri="{BB962C8B-B14F-4D97-AF65-F5344CB8AC3E}">
        <p14:creationId xmlns:p14="http://schemas.microsoft.com/office/powerpoint/2010/main" val="125581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CD996-9E58-4DB3-B6DD-B72B8FE15FA1}" type="slidenum">
              <a:rPr kumimoji="1" lang="ja-JP" altLang="en-US" smtClean="0"/>
              <a:t>2</a:t>
            </a:fld>
            <a:endParaRPr kumimoji="1" lang="ja-JP" altLang="en-US"/>
          </a:p>
        </p:txBody>
      </p:sp>
    </p:spTree>
    <p:extLst>
      <p:ext uri="{BB962C8B-B14F-4D97-AF65-F5344CB8AC3E}">
        <p14:creationId xmlns:p14="http://schemas.microsoft.com/office/powerpoint/2010/main" val="378968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7" y="15172267"/>
            <a:ext cx="12188825"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15014675"/>
            <a:ext cx="12188825" cy="151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798997"/>
            <a:ext cx="10058400" cy="8453120"/>
          </a:xfrm>
        </p:spPr>
        <p:txBody>
          <a:bodyPr anchor="b">
            <a:normAutofit/>
          </a:bodyPr>
          <a:lstStyle>
            <a:lvl1pPr algn="l">
              <a:lnSpc>
                <a:spcPct val="85000"/>
              </a:lnSpc>
              <a:defRPr sz="10666" spc="-67"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10561472"/>
            <a:ext cx="10058400" cy="2709333"/>
          </a:xfrm>
        </p:spPr>
        <p:txBody>
          <a:bodyPr lIns="91440" rIns="91440">
            <a:normAutofit/>
          </a:bodyPr>
          <a:lstStyle>
            <a:lvl1pPr marL="0" indent="0" algn="l">
              <a:buNone/>
              <a:defRPr sz="3200" cap="all" spc="267" baseline="0">
                <a:solidFill>
                  <a:schemeClr val="tx2"/>
                </a:solidFill>
                <a:latin typeface="+mj-lt"/>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2D66D0-7F58-484E-B364-4375BF8F6D5B}" type="slidenum">
              <a:rPr lang="ja-JP" altLang="en-US" smtClean="0"/>
              <a:pPr/>
              <a:t>‹#›</a:t>
            </a:fld>
            <a:endParaRPr lang="ja-JP" altLang="en-US"/>
          </a:p>
        </p:txBody>
      </p:sp>
      <p:cxnSp>
        <p:nvCxnSpPr>
          <p:cNvPr id="9" name="Straight Connector 8"/>
          <p:cNvCxnSpPr/>
          <p:nvPr/>
        </p:nvCxnSpPr>
        <p:spPr>
          <a:xfrm>
            <a:off x="1207659" y="10295467"/>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3853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7" y="15172267"/>
            <a:ext cx="12188825"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15014675"/>
            <a:ext cx="12188825" cy="151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1/7/2019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12D66D0-7F58-484E-B364-4375BF8F6D5B}" type="slidenum">
              <a:rPr lang="ja-JP" altLang="en-US" smtClean="0"/>
              <a:pPr/>
              <a:t>‹#›</a:t>
            </a:fld>
            <a:endParaRPr lang="ja-JP" altLang="en-US"/>
          </a:p>
        </p:txBody>
      </p:sp>
      <p:sp>
        <p:nvSpPr>
          <p:cNvPr id="10" name="Rectangle 4"/>
          <p:cNvSpPr/>
          <p:nvPr userDrawn="1"/>
        </p:nvSpPr>
        <p:spPr>
          <a:xfrm>
            <a:off x="3177" y="15172267"/>
            <a:ext cx="12188825"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5"/>
          <p:cNvSpPr/>
          <p:nvPr userDrawn="1"/>
        </p:nvSpPr>
        <p:spPr>
          <a:xfrm>
            <a:off x="17" y="15014675"/>
            <a:ext cx="12188825" cy="151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6371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5172267"/>
            <a:ext cx="12192001"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15014675"/>
            <a:ext cx="12192001" cy="157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679359"/>
            <a:ext cx="10058400" cy="3438831"/>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79" y="4375073"/>
            <a:ext cx="10058401" cy="9536853"/>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2" y="15312087"/>
            <a:ext cx="2472271" cy="865481"/>
          </a:xfrm>
          <a:prstGeom prst="rect">
            <a:avLst/>
          </a:prstGeom>
        </p:spPr>
        <p:txBody>
          <a:bodyPr vert="horz" lIns="91440" tIns="45720" rIns="91440" bIns="45720" rtlCol="0" anchor="ctr"/>
          <a:lstStyle>
            <a:lvl1pPr algn="l">
              <a:defRPr sz="1200">
                <a:solidFill>
                  <a:srgbClr val="FFFFFF"/>
                </a:solidFill>
              </a:defRPr>
            </a:lvl1pPr>
          </a:lstStyle>
          <a:p>
            <a:fld id="{96DFF08F-DC6B-4601-B491-B0F83F6DD2DA}" type="datetimeFigureOut">
              <a:rPr lang="en-US" dirty="0"/>
              <a:pPr/>
              <a:t>1/7/2019</a:t>
            </a:fld>
            <a:endParaRPr lang="en-US" dirty="0"/>
          </a:p>
        </p:txBody>
      </p:sp>
      <p:sp>
        <p:nvSpPr>
          <p:cNvPr id="5" name="Footer Placeholder 4"/>
          <p:cNvSpPr>
            <a:spLocks noGrp="1"/>
          </p:cNvSpPr>
          <p:nvPr>
            <p:ph type="ftr" sz="quarter" idx="3"/>
          </p:nvPr>
        </p:nvSpPr>
        <p:spPr>
          <a:xfrm>
            <a:off x="3686186" y="15312087"/>
            <a:ext cx="4822804" cy="865481"/>
          </a:xfrm>
          <a:prstGeom prst="rect">
            <a:avLst/>
          </a:prstGeom>
        </p:spPr>
        <p:txBody>
          <a:bodyPr vert="horz" lIns="91440" tIns="45720" rIns="91440" bIns="45720" rtlCol="0" anchor="ctr"/>
          <a:lstStyle>
            <a:lvl1pPr algn="ctr">
              <a:defRPr sz="12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15312087"/>
            <a:ext cx="1312025" cy="865481"/>
          </a:xfrm>
          <a:prstGeom prst="rect">
            <a:avLst/>
          </a:prstGeom>
        </p:spPr>
        <p:txBody>
          <a:bodyPr vert="horz" lIns="91440" tIns="45720" rIns="91440" bIns="45720" rtlCol="0" anchor="ctr"/>
          <a:lstStyle>
            <a:lvl1pPr algn="r">
              <a:defRPr sz="140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411933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6"/>
          <p:cNvSpPr/>
          <p:nvPr userDrawn="1"/>
        </p:nvSpPr>
        <p:spPr>
          <a:xfrm>
            <a:off x="1" y="15172267"/>
            <a:ext cx="12192001"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4109447"/>
      </p:ext>
    </p:extLst>
  </p:cSld>
  <p:clrMap bg1="lt1" tx1="dk1" bg2="lt2" tx2="dk2" accent1="accent1" accent2="accent2" accent3="accent3" accent4="accent4" accent5="accent5" accent6="accent6" hlink="hlink" folHlink="folHlink"/>
  <p:sldLayoutIdLst>
    <p:sldLayoutId id="2147483735" r:id="rId1"/>
    <p:sldLayoutId id="2147483741" r:id="rId2"/>
  </p:sldLayoutIdLst>
  <p:timing>
    <p:tnLst>
      <p:par>
        <p:cTn id="1" dur="indefinite" restart="never" nodeType="tmRoot"/>
      </p:par>
    </p:tnLst>
  </p:timing>
  <p:hf hdr="0" ftr="0" dt="0"/>
  <p:txStyles>
    <p:titleStyle>
      <a:lvl1pPr algn="l" defTabSz="1219170" rtl="0" eaLnBrk="1" latinLnBrk="0" hangingPunct="1">
        <a:lnSpc>
          <a:spcPct val="85000"/>
        </a:lnSpc>
        <a:spcBef>
          <a:spcPct val="0"/>
        </a:spcBef>
        <a:buNone/>
        <a:defRPr kumimoji="1" sz="6400" kern="1200" spc="-67" baseline="0">
          <a:solidFill>
            <a:schemeClr val="tx1">
              <a:lumMod val="75000"/>
              <a:lumOff val="25000"/>
            </a:schemeClr>
          </a:solidFill>
          <a:latin typeface="+mj-lt"/>
          <a:ea typeface="+mj-ea"/>
          <a:cs typeface="+mj-cs"/>
        </a:defRPr>
      </a:lvl1pPr>
    </p:titleStyle>
    <p:bodyStyle>
      <a:lvl1pPr marL="121917" indent="-121917" algn="l" defTabSz="1219170" rtl="0" eaLnBrk="1" latinLnBrk="0" hangingPunct="1">
        <a:lnSpc>
          <a:spcPct val="90000"/>
        </a:lnSpc>
        <a:spcBef>
          <a:spcPts val="1600"/>
        </a:spcBef>
        <a:spcAft>
          <a:spcPts val="267"/>
        </a:spcAft>
        <a:buClr>
          <a:schemeClr val="accent1"/>
        </a:buClr>
        <a:buSzPct val="100000"/>
        <a:buFont typeface="Calibri" panose="020F0502020204030204" pitchFamily="34" charset="0"/>
        <a:buChar char=" "/>
        <a:defRPr kumimoji="1" sz="2667" kern="1200">
          <a:solidFill>
            <a:schemeClr val="tx1">
              <a:lumMod val="75000"/>
              <a:lumOff val="25000"/>
            </a:schemeClr>
          </a:solidFill>
          <a:latin typeface="+mn-lt"/>
          <a:ea typeface="+mn-ea"/>
          <a:cs typeface="+mn-cs"/>
        </a:defRPr>
      </a:lvl1pPr>
      <a:lvl2pPr marL="512051" indent="-243834" algn="l" defTabSz="1219170" rtl="0" eaLnBrk="1" latinLnBrk="0" hangingPunct="1">
        <a:lnSpc>
          <a:spcPct val="90000"/>
        </a:lnSpc>
        <a:spcBef>
          <a:spcPts val="267"/>
        </a:spcBef>
        <a:spcAft>
          <a:spcPts val="533"/>
        </a:spcAft>
        <a:buClr>
          <a:schemeClr val="accent1"/>
        </a:buClr>
        <a:buFont typeface="Calibri" pitchFamily="34" charset="0"/>
        <a:buChar char="◦"/>
        <a:defRPr kumimoji="1" sz="2400" kern="1200">
          <a:solidFill>
            <a:schemeClr val="tx1">
              <a:lumMod val="75000"/>
              <a:lumOff val="25000"/>
            </a:schemeClr>
          </a:solidFill>
          <a:latin typeface="+mn-lt"/>
          <a:ea typeface="+mn-ea"/>
          <a:cs typeface="+mn-cs"/>
        </a:defRPr>
      </a:lvl2pPr>
      <a:lvl3pPr marL="755885" indent="-243834" algn="l" defTabSz="1219170" rtl="0" eaLnBrk="1" latinLnBrk="0" hangingPunct="1">
        <a:lnSpc>
          <a:spcPct val="90000"/>
        </a:lnSpc>
        <a:spcBef>
          <a:spcPts val="267"/>
        </a:spcBef>
        <a:spcAft>
          <a:spcPts val="533"/>
        </a:spcAft>
        <a:buClr>
          <a:schemeClr val="accent1"/>
        </a:buClr>
        <a:buFont typeface="Calibri" pitchFamily="34" charset="0"/>
        <a:buChar char="◦"/>
        <a:defRPr kumimoji="1" sz="1867" kern="1200">
          <a:solidFill>
            <a:schemeClr val="tx1">
              <a:lumMod val="75000"/>
              <a:lumOff val="25000"/>
            </a:schemeClr>
          </a:solidFill>
          <a:latin typeface="+mn-lt"/>
          <a:ea typeface="+mn-ea"/>
          <a:cs typeface="+mn-cs"/>
        </a:defRPr>
      </a:lvl3pPr>
      <a:lvl4pPr marL="999719" indent="-243834" algn="l" defTabSz="1219170" rtl="0" eaLnBrk="1" latinLnBrk="0" hangingPunct="1">
        <a:lnSpc>
          <a:spcPct val="90000"/>
        </a:lnSpc>
        <a:spcBef>
          <a:spcPts val="267"/>
        </a:spcBef>
        <a:spcAft>
          <a:spcPts val="533"/>
        </a:spcAft>
        <a:buClr>
          <a:schemeClr val="accent1"/>
        </a:buClr>
        <a:buFont typeface="Calibri" pitchFamily="34" charset="0"/>
        <a:buChar char="◦"/>
        <a:defRPr kumimoji="1" sz="1867" kern="1200">
          <a:solidFill>
            <a:schemeClr val="tx1">
              <a:lumMod val="75000"/>
              <a:lumOff val="25000"/>
            </a:schemeClr>
          </a:solidFill>
          <a:latin typeface="+mn-lt"/>
          <a:ea typeface="+mn-ea"/>
          <a:cs typeface="+mn-cs"/>
        </a:defRPr>
      </a:lvl4pPr>
      <a:lvl5pPr marL="1243553" indent="-243834" algn="l" defTabSz="1219170" rtl="0" eaLnBrk="1" latinLnBrk="0" hangingPunct="1">
        <a:lnSpc>
          <a:spcPct val="90000"/>
        </a:lnSpc>
        <a:spcBef>
          <a:spcPts val="267"/>
        </a:spcBef>
        <a:spcAft>
          <a:spcPts val="533"/>
        </a:spcAft>
        <a:buClr>
          <a:schemeClr val="accent1"/>
        </a:buClr>
        <a:buFont typeface="Calibri" pitchFamily="34" charset="0"/>
        <a:buChar char="◦"/>
        <a:defRPr kumimoji="1" sz="1867" kern="1200">
          <a:solidFill>
            <a:schemeClr val="tx1">
              <a:lumMod val="75000"/>
              <a:lumOff val="25000"/>
            </a:schemeClr>
          </a:solidFill>
          <a:latin typeface="+mn-lt"/>
          <a:ea typeface="+mn-ea"/>
          <a:cs typeface="+mn-cs"/>
        </a:defRPr>
      </a:lvl5pPr>
      <a:lvl6pPr marL="1466630" indent="-304792" algn="l" defTabSz="1219170" rtl="0" eaLnBrk="1" latinLnBrk="0" hangingPunct="1">
        <a:lnSpc>
          <a:spcPct val="90000"/>
        </a:lnSpc>
        <a:spcBef>
          <a:spcPts val="267"/>
        </a:spcBef>
        <a:spcAft>
          <a:spcPts val="533"/>
        </a:spcAft>
        <a:buClr>
          <a:schemeClr val="accent1"/>
        </a:buClr>
        <a:buFont typeface="Calibri" pitchFamily="34" charset="0"/>
        <a:buChar char="◦"/>
        <a:defRPr kumimoji="1" sz="1867" kern="1200">
          <a:solidFill>
            <a:schemeClr val="tx1">
              <a:lumMod val="75000"/>
              <a:lumOff val="25000"/>
            </a:schemeClr>
          </a:solidFill>
          <a:latin typeface="+mn-lt"/>
          <a:ea typeface="+mn-ea"/>
          <a:cs typeface="+mn-cs"/>
        </a:defRPr>
      </a:lvl6pPr>
      <a:lvl7pPr marL="1733290" indent="-304792" algn="l" defTabSz="1219170" rtl="0" eaLnBrk="1" latinLnBrk="0" hangingPunct="1">
        <a:lnSpc>
          <a:spcPct val="90000"/>
        </a:lnSpc>
        <a:spcBef>
          <a:spcPts val="267"/>
        </a:spcBef>
        <a:spcAft>
          <a:spcPts val="533"/>
        </a:spcAft>
        <a:buClr>
          <a:schemeClr val="accent1"/>
        </a:buClr>
        <a:buFont typeface="Calibri" pitchFamily="34" charset="0"/>
        <a:buChar char="◦"/>
        <a:defRPr kumimoji="1" sz="1867" kern="1200">
          <a:solidFill>
            <a:schemeClr val="tx1">
              <a:lumMod val="75000"/>
              <a:lumOff val="25000"/>
            </a:schemeClr>
          </a:solidFill>
          <a:latin typeface="+mn-lt"/>
          <a:ea typeface="+mn-ea"/>
          <a:cs typeface="+mn-cs"/>
        </a:defRPr>
      </a:lvl7pPr>
      <a:lvl8pPr marL="1999950" indent="-304792" algn="l" defTabSz="1219170" rtl="0" eaLnBrk="1" latinLnBrk="0" hangingPunct="1">
        <a:lnSpc>
          <a:spcPct val="90000"/>
        </a:lnSpc>
        <a:spcBef>
          <a:spcPts val="267"/>
        </a:spcBef>
        <a:spcAft>
          <a:spcPts val="533"/>
        </a:spcAft>
        <a:buClr>
          <a:schemeClr val="accent1"/>
        </a:buClr>
        <a:buFont typeface="Calibri" pitchFamily="34" charset="0"/>
        <a:buChar char="◦"/>
        <a:defRPr kumimoji="1" sz="1867" kern="1200">
          <a:solidFill>
            <a:schemeClr val="tx1">
              <a:lumMod val="75000"/>
              <a:lumOff val="25000"/>
            </a:schemeClr>
          </a:solidFill>
          <a:latin typeface="+mn-lt"/>
          <a:ea typeface="+mn-ea"/>
          <a:cs typeface="+mn-cs"/>
        </a:defRPr>
      </a:lvl8pPr>
      <a:lvl9pPr marL="2266610" indent="-304792" algn="l" defTabSz="1219170" rtl="0" eaLnBrk="1" latinLnBrk="0" hangingPunct="1">
        <a:lnSpc>
          <a:spcPct val="90000"/>
        </a:lnSpc>
        <a:spcBef>
          <a:spcPts val="267"/>
        </a:spcBef>
        <a:spcAft>
          <a:spcPts val="533"/>
        </a:spcAft>
        <a:buClr>
          <a:schemeClr val="accent1"/>
        </a:buClr>
        <a:buFont typeface="Calibri" pitchFamily="34" charset="0"/>
        <a:buChar char="◦"/>
        <a:defRPr kumimoji="1" sz="1867" kern="1200">
          <a:solidFill>
            <a:schemeClr val="tx1">
              <a:lumMod val="75000"/>
              <a:lumOff val="25000"/>
            </a:schemeClr>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45229" y="5777921"/>
            <a:ext cx="10568044" cy="3303270"/>
          </a:xfrm>
        </p:spPr>
        <p:txBody>
          <a:bodyPr anchor="b">
            <a:normAutofit/>
          </a:bodyPr>
          <a:lstStyle/>
          <a:p>
            <a:r>
              <a:rPr lang="en-US" altLang="ja-JP" sz="4400" b="1" dirty="0" smtClean="0"/>
              <a:t/>
            </a:r>
            <a:br>
              <a:rPr lang="en-US" altLang="ja-JP" sz="4400" b="1" dirty="0" smtClean="0"/>
            </a:br>
            <a:r>
              <a:rPr lang="en-US" altLang="ja-JP" sz="3600" b="1" dirty="0" smtClean="0"/>
              <a:t>【</a:t>
            </a:r>
            <a:r>
              <a:rPr lang="ja-JP" altLang="en-US" sz="3600" b="1" dirty="0" smtClean="0"/>
              <a:t>ワークショップ</a:t>
            </a:r>
            <a:r>
              <a:rPr lang="en-US" altLang="ja-JP" sz="3600" b="1" dirty="0" smtClean="0"/>
              <a:t>】</a:t>
            </a:r>
            <a:r>
              <a:rPr lang="ja-JP" altLang="en-US" sz="4400" b="1" dirty="0"/>
              <a:t/>
            </a:r>
            <a:br>
              <a:rPr lang="ja-JP" altLang="en-US" sz="4400" b="1" dirty="0"/>
            </a:br>
            <a:r>
              <a:rPr lang="ja-JP" altLang="en-US" sz="4800" b="1" dirty="0"/>
              <a:t>ゆるやかな因果</a:t>
            </a:r>
            <a:r>
              <a:rPr lang="ja-JP" altLang="en-US" sz="4800" b="1" dirty="0" smtClean="0"/>
              <a:t>関係図</a:t>
            </a:r>
            <a:r>
              <a:rPr lang="en-US" altLang="ja-JP" sz="4800" b="1" dirty="0" smtClean="0"/>
              <a:t/>
            </a:r>
            <a:br>
              <a:rPr lang="en-US" altLang="ja-JP" sz="4800" b="1" dirty="0" smtClean="0"/>
            </a:br>
            <a:r>
              <a:rPr lang="ja-JP" altLang="en-US" sz="4800" b="1" dirty="0" smtClean="0"/>
              <a:t>～</a:t>
            </a:r>
            <a:r>
              <a:rPr lang="ja-JP" altLang="en-US" sz="4800" b="1" dirty="0"/>
              <a:t>現場の課題を見える化～</a:t>
            </a:r>
            <a:endParaRPr lang="ja-JP" altLang="en-US" sz="3600" b="1" dirty="0"/>
          </a:p>
        </p:txBody>
      </p:sp>
      <p:sp>
        <p:nvSpPr>
          <p:cNvPr id="3" name="サブタイトル 2"/>
          <p:cNvSpPr>
            <a:spLocks noGrp="1"/>
          </p:cNvSpPr>
          <p:nvPr>
            <p:ph type="subTitle" idx="1"/>
          </p:nvPr>
        </p:nvSpPr>
        <p:spPr>
          <a:xfrm>
            <a:off x="1645919" y="9369117"/>
            <a:ext cx="10058400" cy="1118678"/>
          </a:xfrm>
        </p:spPr>
        <p:txBody>
          <a:bodyPr>
            <a:normAutofit/>
          </a:bodyPr>
          <a:lstStyle/>
          <a:p>
            <a:pPr algn="r">
              <a:lnSpc>
                <a:spcPct val="100000"/>
              </a:lnSpc>
            </a:pPr>
            <a:r>
              <a:rPr kumimoji="1" lang="ja-JP" altLang="en-US" sz="1800" dirty="0" smtClean="0">
                <a:latin typeface="Meiryo UI" panose="020B0604030504040204" pitchFamily="50" charset="-128"/>
              </a:rPr>
              <a:t>平成</a:t>
            </a:r>
            <a:r>
              <a:rPr kumimoji="1" lang="en-US" altLang="ja-JP" sz="1800" dirty="0" smtClean="0">
                <a:latin typeface="Meiryo UI" panose="020B0604030504040204" pitchFamily="50" charset="-128"/>
              </a:rPr>
              <a:t>30</a:t>
            </a:r>
            <a:r>
              <a:rPr kumimoji="1" lang="ja-JP" altLang="en-US" sz="1800" dirty="0" smtClean="0">
                <a:latin typeface="Meiryo UI" panose="020B0604030504040204" pitchFamily="50" charset="-128"/>
              </a:rPr>
              <a:t>年度　厚生労働省委託事業</a:t>
            </a:r>
            <a:endParaRPr kumimoji="1" lang="en-US" altLang="ja-JP" sz="1800" dirty="0" smtClean="0">
              <a:latin typeface="Meiryo UI" panose="020B0604030504040204" pitchFamily="50" charset="-128"/>
            </a:endParaRPr>
          </a:p>
          <a:p>
            <a:pPr algn="r">
              <a:lnSpc>
                <a:spcPct val="100000"/>
              </a:lnSpc>
            </a:pPr>
            <a:r>
              <a:rPr lang="ja-JP" altLang="en-US" sz="1800" dirty="0">
                <a:latin typeface="Meiryo UI" panose="020B0604030504040204" pitchFamily="50" charset="-128"/>
              </a:rPr>
              <a:t>介護サービス事業における生産性向上に資するガイドライン作成等一式</a:t>
            </a:r>
            <a:endParaRPr kumimoji="1" lang="ja-JP" altLang="en-US" sz="1800" dirty="0">
              <a:latin typeface="Meiryo UI" panose="020B0604030504040204" pitchFamily="50" charset="-128"/>
            </a:endParaRPr>
          </a:p>
        </p:txBody>
      </p:sp>
      <p:sp>
        <p:nvSpPr>
          <p:cNvPr id="4" name="タイトル 1"/>
          <p:cNvSpPr txBox="1">
            <a:spLocks/>
          </p:cNvSpPr>
          <p:nvPr/>
        </p:nvSpPr>
        <p:spPr>
          <a:xfrm>
            <a:off x="845229" y="2150975"/>
            <a:ext cx="10568044" cy="6487753"/>
          </a:xfrm>
          <a:prstGeom prst="rect">
            <a:avLst/>
          </a:prstGeom>
        </p:spPr>
        <p:txBody>
          <a:bodyPr vert="horz" lIns="91440" tIns="45720" rIns="91440" bIns="45720" rtlCol="0" anchor="b">
            <a:normAutofit/>
          </a:bodyPr>
          <a:lstStyle>
            <a:lvl1pPr algn="l" defTabSz="1219170" rtl="0" eaLnBrk="1" latinLnBrk="0" hangingPunct="1">
              <a:lnSpc>
                <a:spcPct val="85000"/>
              </a:lnSpc>
              <a:spcBef>
                <a:spcPct val="0"/>
              </a:spcBef>
              <a:buNone/>
              <a:defRPr kumimoji="1" sz="10666" kern="1200" spc="-67" baseline="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sz="4400" b="1" dirty="0"/>
          </a:p>
        </p:txBody>
      </p:sp>
      <p:sp>
        <p:nvSpPr>
          <p:cNvPr id="9" name="テキスト ボックス 8"/>
          <p:cNvSpPr txBox="1"/>
          <p:nvPr/>
        </p:nvSpPr>
        <p:spPr>
          <a:xfrm>
            <a:off x="662348" y="12338361"/>
            <a:ext cx="11041971" cy="1938992"/>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　この</a:t>
            </a:r>
            <a:r>
              <a:rPr lang="ja-JP" altLang="en-US" sz="2400" dirty="0">
                <a:latin typeface="Meiryo UI" panose="020B0604030504040204" pitchFamily="50" charset="-128"/>
                <a:ea typeface="Meiryo UI" panose="020B0604030504040204" pitchFamily="50" charset="-128"/>
              </a:rPr>
              <a:t>ワークショップでは</a:t>
            </a:r>
            <a:r>
              <a:rPr lang="ja-JP" altLang="en-US" sz="2400" dirty="0">
                <a:latin typeface="Meiryo UI" panose="020B0604030504040204" pitchFamily="50" charset="-128"/>
                <a:ea typeface="Meiryo UI" panose="020B0604030504040204" pitchFamily="50" charset="-128"/>
              </a:rPr>
              <a:t>、一般社団法人全国介護付きホーム協会の</a:t>
            </a:r>
            <a:r>
              <a:rPr lang="ja-JP" altLang="en-US" sz="2400" dirty="0">
                <a:latin typeface="Meiryo UI" panose="020B0604030504040204" pitchFamily="50" charset="-128"/>
                <a:ea typeface="Meiryo UI" panose="020B0604030504040204" pitchFamily="50" charset="-128"/>
              </a:rPr>
              <a:t>ご協力をいただき、現在進行している平成</a:t>
            </a:r>
            <a:r>
              <a:rPr lang="en-US" altLang="ja-JP" sz="2400" dirty="0">
                <a:latin typeface="Meiryo UI" panose="020B0604030504040204" pitchFamily="50" charset="-128"/>
                <a:ea typeface="Meiryo UI" panose="020B0604030504040204" pitchFamily="50" charset="-128"/>
              </a:rPr>
              <a:t>30</a:t>
            </a:r>
            <a:r>
              <a:rPr lang="ja-JP" altLang="en-US" sz="2400" dirty="0">
                <a:latin typeface="Meiryo UI" panose="020B0604030504040204" pitchFamily="50" charset="-128"/>
                <a:ea typeface="Meiryo UI" panose="020B0604030504040204" pitchFamily="50" charset="-128"/>
              </a:rPr>
              <a:t>年度「介護サービス事業における生産性向上に資するガイドライン作成等一式」（厚生労働省委託事業）の普及啓発の一環として、介護サービス事業所の課題の抽出や構造化に簡単に</a:t>
            </a:r>
            <a:r>
              <a:rPr lang="ja-JP" altLang="en-US" sz="2400" dirty="0" smtClean="0">
                <a:latin typeface="Meiryo UI" panose="020B0604030504040204" pitchFamily="50" charset="-128"/>
                <a:ea typeface="Meiryo UI" panose="020B0604030504040204" pitchFamily="50" charset="-128"/>
              </a:rPr>
              <a:t>取り組むため</a:t>
            </a:r>
            <a:r>
              <a:rPr lang="ja-JP" altLang="en-US" sz="2400" dirty="0">
                <a:latin typeface="Meiryo UI" panose="020B0604030504040204" pitchFamily="50" charset="-128"/>
                <a:ea typeface="Meiryo UI" panose="020B0604030504040204" pitchFamily="50" charset="-128"/>
              </a:rPr>
              <a:t>の</a:t>
            </a:r>
            <a:r>
              <a:rPr lang="ja-JP" altLang="en-US" sz="2400" dirty="0" smtClean="0">
                <a:latin typeface="Meiryo UI" panose="020B0604030504040204" pitchFamily="50" charset="-128"/>
                <a:ea typeface="Meiryo UI" panose="020B0604030504040204" pitchFamily="50" charset="-128"/>
              </a:rPr>
              <a:t>「ゆるやかな</a:t>
            </a:r>
            <a:r>
              <a:rPr lang="ja-JP" altLang="en-US" sz="2400" dirty="0">
                <a:latin typeface="Meiryo UI" panose="020B0604030504040204" pitchFamily="50" charset="-128"/>
                <a:ea typeface="Meiryo UI" panose="020B0604030504040204" pitchFamily="50" charset="-128"/>
              </a:rPr>
              <a:t>因果関係図」づくり</a:t>
            </a:r>
            <a:r>
              <a:rPr lang="ja-JP" altLang="en-US" sz="2400" dirty="0" smtClean="0">
                <a:latin typeface="Meiryo UI" panose="020B0604030504040204" pitchFamily="50" charset="-128"/>
                <a:ea typeface="Meiryo UI" panose="020B0604030504040204" pitchFamily="50" charset="-128"/>
              </a:rPr>
              <a:t>を紹介させて頂き、参加者の皆様にも実際に体験して頂きます。</a:t>
            </a:r>
            <a:endParaRPr lang="ja-JP" altLang="en-US" sz="2400" dirty="0">
              <a:latin typeface="Meiryo UI" panose="020B0604030504040204" pitchFamily="50" charset="-128"/>
              <a:ea typeface="Meiryo UI" panose="020B0604030504040204" pitchFamily="50" charset="-128"/>
            </a:endParaRPr>
          </a:p>
        </p:txBody>
      </p:sp>
      <p:sp>
        <p:nvSpPr>
          <p:cNvPr id="8" name="TextBox 12"/>
          <p:cNvSpPr txBox="1"/>
          <p:nvPr/>
        </p:nvSpPr>
        <p:spPr>
          <a:xfrm>
            <a:off x="6645728" y="15973382"/>
            <a:ext cx="5546271" cy="184666"/>
          </a:xfrm>
          <a:prstGeom prst="rect">
            <a:avLst/>
          </a:prstGeom>
          <a:noFill/>
        </p:spPr>
        <p:txBody>
          <a:bodyPr wrap="square" tIns="0" bIns="0">
            <a:spAutoFit/>
          </a:bodyPr>
          <a:lstStyle/>
          <a:p>
            <a:pPr algn="r" defTabSz="609539">
              <a:defRPr/>
            </a:pPr>
            <a:r>
              <a:rPr kumimoji="0"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 </a:t>
            </a:r>
            <a:r>
              <a:rPr lang="en-US" altLang="ja-JP" sz="1200" dirty="0">
                <a:solidFill>
                  <a:schemeClr val="bg1"/>
                </a:solidFill>
                <a:latin typeface="Meiryo UI" panose="020B0604030504040204" pitchFamily="50" charset="-128"/>
                <a:ea typeface="Meiryo UI" panose="020B0604030504040204" pitchFamily="50" charset="-128"/>
              </a:rPr>
              <a:t>NTT DATA INSTITUTE OF MANAGEMENT CONSULTING, Inc.</a:t>
            </a:r>
            <a:endParaRPr kumimoji="0" lang="en-US" altLang="ja-JP" sz="1200" dirty="0">
              <a:solidFill>
                <a:schemeClr val="bg1"/>
              </a:solidFill>
              <a:latin typeface="Meiryo UI" panose="020B0604030504040204" pitchFamily="50" charset="-128"/>
              <a:ea typeface="Meiryo UI" panose="020B0604030504040204" pitchFamily="50" charset="-128"/>
              <a:cs typeface="Meiryo UI" pitchFamily="50" charset="-128"/>
            </a:endParaRPr>
          </a:p>
        </p:txBody>
      </p:sp>
      <p:sp>
        <p:nvSpPr>
          <p:cNvPr id="10" name="テキスト ボックス 9"/>
          <p:cNvSpPr txBox="1"/>
          <p:nvPr/>
        </p:nvSpPr>
        <p:spPr>
          <a:xfrm>
            <a:off x="845229" y="6202603"/>
            <a:ext cx="5090406" cy="461665"/>
          </a:xfrm>
          <a:prstGeom prst="rect">
            <a:avLst/>
          </a:prstGeom>
          <a:noFill/>
        </p:spPr>
        <p:txBody>
          <a:bodyPr wrap="square" rtlCol="0">
            <a:spAutoFit/>
          </a:bodyPr>
          <a:lstStyle/>
          <a:p>
            <a:r>
              <a:rPr lang="ja-JP" altLang="en-US" sz="2400" u="sng" dirty="0" smtClean="0">
                <a:latin typeface="Meiryo UI" panose="020B0604030504040204" pitchFamily="50" charset="-128"/>
                <a:ea typeface="Meiryo UI" panose="020B0604030504040204" pitchFamily="50" charset="-128"/>
              </a:rPr>
              <a:t>研修会ワークショップのご案内資料</a:t>
            </a:r>
            <a:endParaRPr lang="ja-JP" altLang="en-US" sz="24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302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438399" y="15390519"/>
            <a:ext cx="1312025" cy="865481"/>
          </a:xfrm>
        </p:spPr>
        <p:txBody>
          <a:bodyPr anchor="t"/>
          <a:lstStyle/>
          <a:p>
            <a:pPr algn="ctr"/>
            <a:fld id="{912D66D0-7F58-484E-B364-4375BF8F6D5B}" type="slidenum">
              <a:rPr kumimoji="1" lang="ja-JP" altLang="en-US" sz="2800" smtClean="0">
                <a:latin typeface="Meiryo UI" panose="020B0604030504040204" pitchFamily="50" charset="-128"/>
                <a:ea typeface="Meiryo UI" panose="020B0604030504040204" pitchFamily="50" charset="-128"/>
              </a:rPr>
              <a:pPr algn="ctr"/>
              <a:t>1</a:t>
            </a:fld>
            <a:endParaRPr kumimoji="1" lang="ja-JP" altLang="en-US" sz="2800" dirty="0">
              <a:latin typeface="Meiryo UI" panose="020B0604030504040204" pitchFamily="50" charset="-128"/>
              <a:ea typeface="Meiryo UI" panose="020B0604030504040204" pitchFamily="50" charset="-128"/>
            </a:endParaRPr>
          </a:p>
        </p:txBody>
      </p:sp>
      <p:sp>
        <p:nvSpPr>
          <p:cNvPr id="6" name="Rectangle 4"/>
          <p:cNvSpPr/>
          <p:nvPr/>
        </p:nvSpPr>
        <p:spPr>
          <a:xfrm>
            <a:off x="0" y="502015"/>
            <a:ext cx="12188825"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因果関係図と</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は</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361950" y="1959901"/>
            <a:ext cx="11487150" cy="6477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因果関係図を使う目的：原因と結果を図を描いて結び、わかりやすく見える</a:t>
            </a:r>
            <a:r>
              <a:rPr lang="ja-JP" altLang="en-US" sz="2400"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化する</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03584" y="2811376"/>
            <a:ext cx="11680894" cy="3970318"/>
          </a:xfrm>
          <a:prstGeom prst="rect">
            <a:avLst/>
          </a:prstGeom>
        </p:spPr>
        <p:txBody>
          <a:bodyPr wrap="square">
            <a:spAutoFit/>
          </a:bodyPr>
          <a:lstStyle/>
          <a:p>
            <a:pPr marL="342900" indent="-342900" algn="just">
              <a:spcAft>
                <a:spcPts val="0"/>
              </a:spcAft>
              <a:buFont typeface="Wingdings" panose="05000000000000000000" pitchFamily="2" charset="2"/>
              <a:buChar char="p"/>
            </a:pP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因果関係図は、その名前のとおり、「図」を使って現場の課題の原因と結果の関係を</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見える</a:t>
            </a:r>
            <a:r>
              <a:rPr lang="ja-JP" altLang="en-US" sz="2800" kern="100"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化する</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ツール</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0"/>
              </a:spcAft>
              <a:buFont typeface="Wingdings" panose="05000000000000000000" pitchFamily="2" charset="2"/>
              <a:buChar char="p"/>
            </a:pPr>
            <a:endParaRPr lang="en-US" altLang="ja-JP" sz="2800" kern="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0"/>
              </a:spcAft>
              <a:buFont typeface="Wingdings" panose="05000000000000000000" pitchFamily="2" charset="2"/>
              <a:buChar char="p"/>
            </a:pPr>
            <a:r>
              <a:rPr lang="ja-JP" altLang="en-US" sz="2800" kern="100" dirty="0">
                <a:latin typeface="Meiryo UI" panose="020B0604030504040204" pitchFamily="50" charset="-128"/>
                <a:ea typeface="Meiryo UI" panose="020B0604030504040204" pitchFamily="50" charset="-128"/>
                <a:cs typeface="Meiryo UI" panose="020B0604030504040204" pitchFamily="50" charset="-128"/>
              </a:rPr>
              <a:t>現場</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にはたくさんの課題があります。たとえば、棚の整理といったすぐに対応できる課題から、新人教育など長期対応が必要な課題もあります。あるいは、同じ課題でも、経営者からみた問題意識とマネジャークラス、現場スタッフの問題の捉え方は様々です。そのため、頭の中だけで課題を整理してもうまくいかないもので</a:t>
            </a:r>
            <a:r>
              <a:rPr lang="ja-JP" altLang="en-US" sz="2800" kern="1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。様々な視点で出された課題を繋ぎ、</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課題の全体像を理解する</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ことを助けます。</a:t>
            </a:r>
            <a:endParaRPr lang="en-US" altLang="ja-JP" sz="2800" kern="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0"/>
              </a:spcAft>
              <a:buFont typeface="Wingdings" panose="05000000000000000000" pitchFamily="2" charset="2"/>
              <a:buChar char="p"/>
            </a:pP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61950" y="6528659"/>
            <a:ext cx="11487150" cy="6477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因果関係図のよさ</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61949" y="7588789"/>
            <a:ext cx="11487151" cy="6555641"/>
          </a:xfrm>
          <a:prstGeom prst="rect">
            <a:avLst/>
          </a:prstGeom>
        </p:spPr>
        <p:txBody>
          <a:bodyPr wrap="square">
            <a:spAutoFit/>
          </a:bodyPr>
          <a:lstStyle/>
          <a:p>
            <a:pPr marL="457200" indent="-457200" algn="just">
              <a:spcAft>
                <a:spcPts val="0"/>
              </a:spcAft>
              <a:buFont typeface="Wingdings" panose="05000000000000000000" pitchFamily="2" charset="2"/>
              <a:buChar char="p"/>
            </a:pP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因果関係図づくりは、</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とても簡単</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です。ホワイトボードと付箋があって、スタッフが集まればすぐに取り組めます。また、</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ゆ</a:t>
            </a:r>
            <a:r>
              <a:rPr lang="ja-JP" altLang="en-US" sz="2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やかな因果関係</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を作りますので、厳密な分析は必要ありません。</a:t>
            </a: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gn="just">
              <a:spcAft>
                <a:spcPts val="0"/>
              </a:spcAft>
              <a:buFont typeface="Wingdings" panose="05000000000000000000" pitchFamily="2" charset="2"/>
              <a:buChar char="p"/>
            </a:pP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gn="just">
              <a:spcAft>
                <a:spcPts val="0"/>
              </a:spcAft>
              <a:buFont typeface="Wingdings" panose="05000000000000000000" pitchFamily="2" charset="2"/>
              <a:buChar char="p"/>
            </a:pP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因果関係図のよさは、課題の全体像を簡単に理解しやすくしてくれるところです。特に、</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図を使って表すことでその理解を助け</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てくれます。</a:t>
            </a: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gn="just">
              <a:spcAft>
                <a:spcPts val="0"/>
              </a:spcAft>
              <a:buFont typeface="Wingdings" panose="05000000000000000000" pitchFamily="2" charset="2"/>
              <a:buChar char="p"/>
            </a:pP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gn="just">
              <a:spcAft>
                <a:spcPts val="0"/>
              </a:spcAft>
              <a:buFont typeface="Wingdings" panose="05000000000000000000" pitchFamily="2" charset="2"/>
              <a:buChar char="p"/>
            </a:pP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実際の作業では、課題同士を「原因」と「結果」に分けてホワイドボード上で矢印を使ってつなげていきます。因果関係を方眼紙などに書き込んだとき、「そうじゃなかった」と思いやり直したいときもあります。今回は、付箋を使って切り貼り</a:t>
            </a:r>
            <a:r>
              <a:rPr lang="ja-JP" altLang="en-US" sz="2800" kern="100" dirty="0">
                <a:latin typeface="Meiryo UI" panose="020B0604030504040204" pitchFamily="50" charset="-128"/>
                <a:ea typeface="Meiryo UI" panose="020B0604030504040204" pitchFamily="50" charset="-128"/>
                <a:cs typeface="Meiryo UI" panose="020B0604030504040204" pitchFamily="50" charset="-128"/>
              </a:rPr>
              <a:t>方法</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をご紹介します。</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付箋を自由自在に動かし、簡単に試行錯誤</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gn="just">
              <a:spcAft>
                <a:spcPts val="0"/>
              </a:spcAft>
              <a:buFont typeface="Wingdings" panose="05000000000000000000" pitchFamily="2" charset="2"/>
              <a:buChar char="p"/>
            </a:pPr>
            <a:endParaRPr lang="en-US" altLang="ja-JP" sz="2800" kern="1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lgn="just">
              <a:spcAft>
                <a:spcPts val="0"/>
              </a:spcAft>
              <a:buFont typeface="Wingdings" panose="05000000000000000000" pitchFamily="2" charset="2"/>
              <a:buChar char="p"/>
            </a:pP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因果関係図は、事業所・施設が抱える課題の全体像を描きます。そのため、</a:t>
            </a:r>
            <a:r>
              <a:rPr lang="ja-JP" altLang="en-US" sz="2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これから解決を目指す課題が全体図のどこに位置するのか</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理解する</a:t>
            </a:r>
            <a:r>
              <a:rPr lang="ja-JP" altLang="en-US" sz="2800"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800" kern="100" dirty="0" smtClean="0">
                <a:latin typeface="Meiryo UI" panose="020B0604030504040204" pitchFamily="50" charset="-128"/>
                <a:ea typeface="Meiryo UI" panose="020B0604030504040204" pitchFamily="50" charset="-128"/>
                <a:cs typeface="Meiryo UI" panose="020B0604030504040204" pitchFamily="50" charset="-128"/>
              </a:rPr>
              <a:t>に役立ちます。</a:t>
            </a:r>
            <a:endParaRPr lang="en-US" altLang="ja-JP" sz="28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964988" y="14233694"/>
            <a:ext cx="8682185" cy="646331"/>
          </a:xfrm>
          <a:prstGeom prst="rect">
            <a:avLst/>
          </a:prstGeom>
          <a:noFill/>
        </p:spPr>
        <p:txBody>
          <a:bodyPr wrap="none" rtlCol="0">
            <a:spAutoFit/>
          </a:bodyPr>
          <a:lstStyle/>
          <a:p>
            <a:r>
              <a:rPr lang="ja-JP" altLang="en-US" sz="3600" dirty="0" smtClean="0"/>
              <a:t>さっそく、因果関係図を作ってみましょう！！</a:t>
            </a:r>
            <a:endParaRPr kumimoji="1" lang="ja-JP" altLang="en-US" sz="3600" dirty="0"/>
          </a:p>
        </p:txBody>
      </p:sp>
      <p:sp>
        <p:nvSpPr>
          <p:cNvPr id="14" name="TextBox 12"/>
          <p:cNvSpPr txBox="1"/>
          <p:nvPr/>
        </p:nvSpPr>
        <p:spPr>
          <a:xfrm>
            <a:off x="6645728" y="15973382"/>
            <a:ext cx="5546271" cy="184666"/>
          </a:xfrm>
          <a:prstGeom prst="rect">
            <a:avLst/>
          </a:prstGeom>
          <a:noFill/>
        </p:spPr>
        <p:txBody>
          <a:bodyPr wrap="square" tIns="0" bIns="0">
            <a:spAutoFit/>
          </a:bodyPr>
          <a:lstStyle/>
          <a:p>
            <a:pPr algn="r" defTabSz="609539">
              <a:defRPr/>
            </a:pPr>
            <a:r>
              <a:rPr kumimoji="0"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 </a:t>
            </a:r>
            <a:r>
              <a:rPr lang="en-US" altLang="ja-JP" sz="1200" dirty="0">
                <a:solidFill>
                  <a:schemeClr val="bg1"/>
                </a:solidFill>
                <a:latin typeface="Meiryo UI" panose="020B0604030504040204" pitchFamily="50" charset="-128"/>
                <a:ea typeface="Meiryo UI" panose="020B0604030504040204" pitchFamily="50" charset="-128"/>
              </a:rPr>
              <a:t>NTT DATA INSTITUTE OF MANAGEMENT CONSULTING, Inc.</a:t>
            </a:r>
            <a:endParaRPr kumimoji="0" lang="en-US" altLang="ja-JP" sz="1200" dirty="0">
              <a:solidFill>
                <a:schemeClr val="bg1"/>
              </a:solidFill>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234490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438399" y="15390519"/>
            <a:ext cx="1312025" cy="865481"/>
          </a:xfrm>
        </p:spPr>
        <p:txBody>
          <a:bodyPr anchor="t"/>
          <a:lstStyle/>
          <a:p>
            <a:pPr algn="ctr"/>
            <a:fld id="{912D66D0-7F58-484E-B364-4375BF8F6D5B}" type="slidenum">
              <a:rPr kumimoji="1" lang="ja-JP" altLang="en-US" sz="2800" smtClean="0">
                <a:latin typeface="Meiryo UI" panose="020B0604030504040204" pitchFamily="50" charset="-128"/>
                <a:ea typeface="Meiryo UI" panose="020B0604030504040204" pitchFamily="50" charset="-128"/>
              </a:rPr>
              <a:pPr algn="ctr"/>
              <a:t>2</a:t>
            </a:fld>
            <a:endParaRPr kumimoji="1" lang="ja-JP" altLang="en-US" sz="2800" dirty="0">
              <a:latin typeface="Meiryo UI" panose="020B0604030504040204" pitchFamily="50" charset="-128"/>
              <a:ea typeface="Meiryo UI" panose="020B0604030504040204" pitchFamily="50" charset="-128"/>
            </a:endParaRPr>
          </a:p>
        </p:txBody>
      </p:sp>
      <p:sp>
        <p:nvSpPr>
          <p:cNvPr id="35" name="角丸四角形 34"/>
          <p:cNvSpPr/>
          <p:nvPr/>
        </p:nvSpPr>
        <p:spPr>
          <a:xfrm>
            <a:off x="1089132" y="4887400"/>
            <a:ext cx="3231453" cy="647700"/>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　順</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574078" y="4887400"/>
            <a:ext cx="7224222" cy="647700"/>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進めるコツ</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下矢印 36"/>
          <p:cNvSpPr/>
          <p:nvPr/>
        </p:nvSpPr>
        <p:spPr>
          <a:xfrm>
            <a:off x="4574077" y="5743187"/>
            <a:ext cx="7224223" cy="1076501"/>
          </a:xfrm>
          <a:prstGeom prst="downArrow">
            <a:avLst>
              <a:gd name="adj1" fmla="val 100000"/>
              <a:gd name="adj2" fmla="val 0"/>
            </a:avLst>
          </a:prstGeom>
          <a:solidFill>
            <a:schemeClr val="accent1">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p"/>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改善活動する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を立ち上げ、</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プロジェクトリーダーを決める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p"/>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経営層から事業所全体への取組開始を宣言をする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下矢印 37"/>
          <p:cNvSpPr/>
          <p:nvPr/>
        </p:nvSpPr>
        <p:spPr>
          <a:xfrm>
            <a:off x="4574077" y="7378754"/>
            <a:ext cx="7224223" cy="1229107"/>
          </a:xfrm>
          <a:prstGeom prst="downArrow">
            <a:avLst>
              <a:gd name="adj1" fmla="val 100000"/>
              <a:gd name="adj2" fmla="val 0"/>
            </a:avLst>
          </a:prstGeom>
          <a:solidFill>
            <a:schemeClr val="accent1">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p"/>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気付きシート</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因果関係図</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」を作り課題の見える化、構造化</a:t>
            </a:r>
          </a:p>
          <a:p>
            <a:pPr marL="285750" indent="-285750">
              <a:lnSpc>
                <a:spcPct val="150000"/>
              </a:lnSpc>
              <a:buFont typeface="Wingdings" panose="05000000000000000000" pitchFamily="2" charset="2"/>
              <a:buChar char="p"/>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「因果関係図」から取り組む課題を絞り込む</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p"/>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を定量的に把握する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a:off x="4574077" y="9133847"/>
            <a:ext cx="7224223" cy="1073163"/>
          </a:xfrm>
          <a:prstGeom prst="downArrow">
            <a:avLst>
              <a:gd name="adj1" fmla="val 100000"/>
              <a:gd name="adj2" fmla="val 0"/>
            </a:avLst>
          </a:prstGeom>
          <a:solidFill>
            <a:schemeClr val="accent1">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考えられる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打ち手を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出し合い課題解決までの道筋を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描く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p"/>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を測定する指標を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定める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下矢印 39"/>
          <p:cNvSpPr/>
          <p:nvPr/>
        </p:nvSpPr>
        <p:spPr>
          <a:xfrm>
            <a:off x="4574077" y="10432806"/>
            <a:ext cx="7224223" cy="1076501"/>
          </a:xfrm>
          <a:prstGeom prst="downArrow">
            <a:avLst>
              <a:gd name="adj1" fmla="val 100000"/>
              <a:gd name="adj2" fmla="val 0"/>
            </a:avLst>
          </a:prstGeom>
          <a:solidFill>
            <a:schemeClr val="accent1">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とにかく取り組み、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試行錯誤を繰り返す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p"/>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小さな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成功事例を作り出す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下矢印 50"/>
          <p:cNvSpPr/>
          <p:nvPr/>
        </p:nvSpPr>
        <p:spPr>
          <a:xfrm>
            <a:off x="1089132" y="5743187"/>
            <a:ext cx="3231452" cy="1432823"/>
          </a:xfrm>
          <a:prstGeom prst="downArrow">
            <a:avLst>
              <a:gd name="adj1" fmla="val 100000"/>
              <a:gd name="adj2" fmla="val 43333"/>
            </a:avLst>
          </a:prstGeom>
          <a:solidFill>
            <a:schemeClr val="accent1">
              <a:lumMod val="60000"/>
              <a:lumOff val="40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準備をしよう</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21"/>
          <p:cNvSpPr/>
          <p:nvPr/>
        </p:nvSpPr>
        <p:spPr>
          <a:xfrm>
            <a:off x="906493" y="5674292"/>
            <a:ext cx="674799" cy="635068"/>
          </a:xfrm>
          <a:prstGeom prst="ellipse">
            <a:avLst/>
          </a:prstGeom>
          <a:solidFill>
            <a:schemeClr val="bg1">
              <a:lumMod val="75000"/>
            </a:schemeClr>
          </a:solidFill>
          <a:ln w="5715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下矢印 48"/>
          <p:cNvSpPr/>
          <p:nvPr/>
        </p:nvSpPr>
        <p:spPr>
          <a:xfrm>
            <a:off x="1089131" y="7373410"/>
            <a:ext cx="3231453" cy="1432823"/>
          </a:xfrm>
          <a:prstGeom prst="downArrow">
            <a:avLst>
              <a:gd name="adj1" fmla="val 100000"/>
              <a:gd name="adj2" fmla="val 43333"/>
            </a:avLst>
          </a:prstGeom>
          <a:solidFill>
            <a:schemeClr val="accent1">
              <a:lumMod val="60000"/>
              <a:lumOff val="40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現場の課題を</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見える</a:t>
            </a:r>
            <a:r>
              <a:rPr lang="ja-JP" altLang="en-US" sz="24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化しよう</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22"/>
          <p:cNvSpPr/>
          <p:nvPr/>
        </p:nvSpPr>
        <p:spPr>
          <a:xfrm>
            <a:off x="906493" y="7212738"/>
            <a:ext cx="674799" cy="635068"/>
          </a:xfrm>
          <a:prstGeom prst="ellipse">
            <a:avLst/>
          </a:prstGeom>
          <a:solidFill>
            <a:schemeClr val="bg1">
              <a:lumMod val="75000"/>
            </a:schemeClr>
          </a:solidFill>
          <a:ln w="5715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下矢印 46"/>
          <p:cNvSpPr/>
          <p:nvPr/>
        </p:nvSpPr>
        <p:spPr>
          <a:xfrm>
            <a:off x="1089131" y="9133848"/>
            <a:ext cx="3231453" cy="1245814"/>
          </a:xfrm>
          <a:prstGeom prst="downArrow">
            <a:avLst>
              <a:gd name="adj1" fmla="val 100000"/>
              <a:gd name="adj2" fmla="val 43333"/>
            </a:avLst>
          </a:prstGeom>
          <a:solidFill>
            <a:schemeClr val="accent1">
              <a:lumMod val="60000"/>
              <a:lumOff val="40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実行計画を立てよう</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円/楕円 23"/>
          <p:cNvSpPr/>
          <p:nvPr/>
        </p:nvSpPr>
        <p:spPr>
          <a:xfrm>
            <a:off x="906493" y="8970977"/>
            <a:ext cx="674799" cy="635068"/>
          </a:xfrm>
          <a:prstGeom prst="ellipse">
            <a:avLst/>
          </a:prstGeom>
          <a:solidFill>
            <a:schemeClr val="bg1">
              <a:lumMod val="75000"/>
            </a:schemeClr>
          </a:solidFill>
          <a:ln w="5715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下矢印 44"/>
          <p:cNvSpPr/>
          <p:nvPr/>
        </p:nvSpPr>
        <p:spPr>
          <a:xfrm>
            <a:off x="1139144" y="10393759"/>
            <a:ext cx="3231453" cy="1432823"/>
          </a:xfrm>
          <a:prstGeom prst="downArrow">
            <a:avLst>
              <a:gd name="adj1" fmla="val 100000"/>
              <a:gd name="adj2" fmla="val 43333"/>
            </a:avLst>
          </a:prstGeom>
          <a:solidFill>
            <a:schemeClr val="accent1">
              <a:lumMod val="60000"/>
              <a:lumOff val="40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に取り組もう</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24"/>
          <p:cNvSpPr/>
          <p:nvPr/>
        </p:nvSpPr>
        <p:spPr>
          <a:xfrm>
            <a:off x="906493" y="10283357"/>
            <a:ext cx="674799" cy="635068"/>
          </a:xfrm>
          <a:prstGeom prst="ellipse">
            <a:avLst/>
          </a:prstGeom>
          <a:solidFill>
            <a:schemeClr val="bg1">
              <a:lumMod val="75000"/>
            </a:schemeClr>
          </a:solidFill>
          <a:ln w="5715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下矢印 58"/>
          <p:cNvSpPr/>
          <p:nvPr/>
        </p:nvSpPr>
        <p:spPr>
          <a:xfrm>
            <a:off x="4574077" y="11854861"/>
            <a:ext cx="7224223" cy="1073163"/>
          </a:xfrm>
          <a:prstGeom prst="downArrow">
            <a:avLst>
              <a:gd name="adj1" fmla="val 100000"/>
              <a:gd name="adj2" fmla="val 0"/>
            </a:avLst>
          </a:prstGeom>
          <a:solidFill>
            <a:schemeClr val="accent1">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予め定めた成果指標や観察のポイントを確認する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p"/>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上手く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いった点、上手くいかなかった点を整理</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下矢印 59"/>
          <p:cNvSpPr/>
          <p:nvPr/>
        </p:nvSpPr>
        <p:spPr>
          <a:xfrm>
            <a:off x="4574077" y="13245260"/>
            <a:ext cx="7224223" cy="1076501"/>
          </a:xfrm>
          <a:prstGeom prst="downArrow">
            <a:avLst>
              <a:gd name="adj1" fmla="val 100000"/>
              <a:gd name="adj2" fmla="val 0"/>
            </a:avLst>
          </a:prstGeom>
          <a:solidFill>
            <a:schemeClr val="accent1">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p"/>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上手くいかなかったことについて、分析を加える</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の打ち手も含め、</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実行計画に修正を加える</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下矢印 61"/>
          <p:cNvSpPr/>
          <p:nvPr/>
        </p:nvSpPr>
        <p:spPr>
          <a:xfrm>
            <a:off x="1089131" y="11854862"/>
            <a:ext cx="3231453" cy="1332390"/>
          </a:xfrm>
          <a:prstGeom prst="downArrow">
            <a:avLst>
              <a:gd name="adj1" fmla="val 100000"/>
              <a:gd name="adj2" fmla="val 43333"/>
            </a:avLst>
          </a:prstGeom>
          <a:solidFill>
            <a:schemeClr val="accent1">
              <a:lumMod val="60000"/>
              <a:lumOff val="40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を振り返ろう</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円/楕円 23"/>
          <p:cNvSpPr/>
          <p:nvPr/>
        </p:nvSpPr>
        <p:spPr>
          <a:xfrm>
            <a:off x="906493" y="11600551"/>
            <a:ext cx="674799" cy="635068"/>
          </a:xfrm>
          <a:prstGeom prst="ellipse">
            <a:avLst/>
          </a:prstGeom>
          <a:solidFill>
            <a:schemeClr val="bg1">
              <a:lumMod val="75000"/>
            </a:schemeClr>
          </a:solidFill>
          <a:ln w="5715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下矢印 64"/>
          <p:cNvSpPr/>
          <p:nvPr/>
        </p:nvSpPr>
        <p:spPr>
          <a:xfrm>
            <a:off x="1139144" y="13206214"/>
            <a:ext cx="3231453" cy="1106246"/>
          </a:xfrm>
          <a:prstGeom prst="downArrow">
            <a:avLst>
              <a:gd name="adj1" fmla="val 100000"/>
              <a:gd name="adj2" fmla="val 0"/>
            </a:avLst>
          </a:prstGeom>
          <a:solidFill>
            <a:schemeClr val="accent1">
              <a:lumMod val="60000"/>
              <a:lumOff val="40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実行計画を練り直そう</a:t>
            </a:r>
            <a:endPar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円/楕円 24"/>
          <p:cNvSpPr/>
          <p:nvPr/>
        </p:nvSpPr>
        <p:spPr>
          <a:xfrm>
            <a:off x="906493" y="13095811"/>
            <a:ext cx="674799" cy="635068"/>
          </a:xfrm>
          <a:prstGeom prst="ellipse">
            <a:avLst/>
          </a:prstGeom>
          <a:solidFill>
            <a:schemeClr val="bg1">
              <a:lumMod val="75000"/>
            </a:schemeClr>
          </a:solidFill>
          <a:ln w="5715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4"/>
          <p:cNvSpPr/>
          <p:nvPr/>
        </p:nvSpPr>
        <p:spPr>
          <a:xfrm>
            <a:off x="0" y="502015"/>
            <a:ext cx="12188825"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改善活動における因果関係図の位置付け</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カギ線コネクタ 11"/>
          <p:cNvCxnSpPr/>
          <p:nvPr/>
        </p:nvCxnSpPr>
        <p:spPr>
          <a:xfrm rot="10800000">
            <a:off x="1139144" y="10758952"/>
            <a:ext cx="12700" cy="3361094"/>
          </a:xfrm>
          <a:prstGeom prst="bentConnector3">
            <a:avLst>
              <a:gd name="adj1" fmla="val 5640008"/>
            </a:avLst>
          </a:prstGeom>
          <a:ln w="1301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79412" y="1840058"/>
            <a:ext cx="11430000" cy="2677656"/>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改善活動の取組は①改善活動の準備②課題の見える化③実行計画の立案④改善活動の実行⑤振り返り⑥実行計画の練り直しの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4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手順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に分けることができます。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このワークショップで紹介する因果関係図作りは「②現場の課題を見える</a:t>
            </a:r>
            <a:r>
              <a:rPr lang="ja-JP" altLang="en-US" sz="2400" dirty="0" err="1" smtClean="0">
                <a:latin typeface="Meiryo UI" panose="020B0604030504040204" pitchFamily="50" charset="-128"/>
                <a:ea typeface="Meiryo UI" panose="020B0604030504040204" pitchFamily="50" charset="-128"/>
                <a:cs typeface="Meiryo UI" panose="020B0604030504040204" pitchFamily="50" charset="-128"/>
              </a:rPr>
              <a:t>化しよう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」のステップにあたり、課題を分析するためにはとても効果的なツールです。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7220" y="7198173"/>
            <a:ext cx="11308073" cy="1608060"/>
          </a:xfrm>
          <a:prstGeom prst="rect">
            <a:avLst/>
          </a:prstGeom>
          <a:noFill/>
          <a:ln w="133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311150" y="4177343"/>
            <a:ext cx="11487150" cy="50292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改善活動の手順とポイント</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TextBox 12"/>
          <p:cNvSpPr txBox="1"/>
          <p:nvPr/>
        </p:nvSpPr>
        <p:spPr>
          <a:xfrm>
            <a:off x="6645728" y="15973382"/>
            <a:ext cx="5546271" cy="184666"/>
          </a:xfrm>
          <a:prstGeom prst="rect">
            <a:avLst/>
          </a:prstGeom>
          <a:noFill/>
        </p:spPr>
        <p:txBody>
          <a:bodyPr wrap="square" tIns="0" bIns="0">
            <a:spAutoFit/>
          </a:bodyPr>
          <a:lstStyle/>
          <a:p>
            <a:pPr algn="r" defTabSz="609539">
              <a:defRPr/>
            </a:pPr>
            <a:r>
              <a:rPr kumimoji="0"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 </a:t>
            </a:r>
            <a:r>
              <a:rPr lang="en-US" altLang="ja-JP" sz="1200" dirty="0">
                <a:solidFill>
                  <a:schemeClr val="bg1"/>
                </a:solidFill>
                <a:latin typeface="Meiryo UI" panose="020B0604030504040204" pitchFamily="50" charset="-128"/>
                <a:ea typeface="Meiryo UI" panose="020B0604030504040204" pitchFamily="50" charset="-128"/>
              </a:rPr>
              <a:t>NTT DATA INSTITUTE OF MANAGEMENT CONSULTING, Inc.</a:t>
            </a:r>
            <a:endParaRPr kumimoji="0" lang="en-US" altLang="ja-JP" sz="1200" dirty="0">
              <a:solidFill>
                <a:schemeClr val="bg1"/>
              </a:solidFill>
              <a:latin typeface="Meiryo UI" panose="020B0604030504040204" pitchFamily="50" charset="-128"/>
              <a:ea typeface="Meiryo UI" panose="020B0604030504040204" pitchFamily="50" charset="-128"/>
              <a:cs typeface="Meiryo UI" pitchFamily="50" charset="-128"/>
            </a:endParaRPr>
          </a:p>
        </p:txBody>
      </p:sp>
      <p:sp>
        <p:nvSpPr>
          <p:cNvPr id="31" name="正方形/長方形 30"/>
          <p:cNvSpPr/>
          <p:nvPr/>
        </p:nvSpPr>
        <p:spPr>
          <a:xfrm>
            <a:off x="7833881" y="14642785"/>
            <a:ext cx="3887361" cy="23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rPr>
              <a:t>試行的ガイドライン草案より抜粋（一部修正）</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1940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438399" y="15227233"/>
            <a:ext cx="1312025" cy="865481"/>
          </a:xfrm>
        </p:spPr>
        <p:txBody>
          <a:bodyPr/>
          <a:lstStyle/>
          <a:p>
            <a:pPr algn="ctr"/>
            <a:fld id="{912D66D0-7F58-484E-B364-4375BF8F6D5B}" type="slidenum">
              <a:rPr lang="ja-JP" altLang="en-US" sz="2800" smtClean="0">
                <a:latin typeface="Meiryo UI" panose="020B0604030504040204" pitchFamily="50" charset="-128"/>
                <a:ea typeface="Meiryo UI" panose="020B0604030504040204" pitchFamily="50" charset="-128"/>
              </a:rPr>
              <a:pPr algn="ctr"/>
              <a:t>3</a:t>
            </a:fld>
            <a:endParaRPr lang="ja-JP" altLang="en-US" sz="2800" dirty="0">
              <a:latin typeface="Meiryo UI" panose="020B0604030504040204" pitchFamily="50" charset="-128"/>
              <a:ea typeface="Meiryo UI" panose="020B0604030504040204" pitchFamily="50" charset="-128"/>
            </a:endParaRPr>
          </a:p>
        </p:txBody>
      </p:sp>
      <p:sp>
        <p:nvSpPr>
          <p:cNvPr id="4" name="Rectangle 4"/>
          <p:cNvSpPr/>
          <p:nvPr/>
        </p:nvSpPr>
        <p:spPr>
          <a:xfrm>
            <a:off x="0" y="502015"/>
            <a:ext cx="12188825"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ワークショップ</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の進め方</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68290" y="2122424"/>
            <a:ext cx="4355170" cy="588818"/>
          </a:xfrm>
          <a:prstGeom prst="roundRect">
            <a:avLst>
              <a:gd name="adj" fmla="val 5000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ワークショップのプログラム</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943120" y="2908461"/>
            <a:ext cx="10896944" cy="7017306"/>
          </a:xfrm>
          <a:prstGeom prst="rect">
            <a:avLst/>
          </a:prstGeom>
        </p:spPr>
        <p:txBody>
          <a:bodyPr wrap="square">
            <a:spAutoFit/>
          </a:bodyPr>
          <a:lstStyle/>
          <a:p>
            <a:pPr>
              <a:lnSpc>
                <a:spcPct val="150000"/>
              </a:lnSpc>
            </a:pPr>
            <a:r>
              <a:rPr lang="ja-JP" altLang="en-US" sz="2800" dirty="0" smtClean="0">
                <a:latin typeface="Meiryo UI" panose="020B0604030504040204" pitchFamily="50" charset="-128"/>
                <a:ea typeface="Meiryo UI" panose="020B0604030504040204" pitchFamily="50" charset="-128"/>
              </a:rPr>
              <a:t>テーマ</a:t>
            </a:r>
            <a:r>
              <a:rPr lang="ja-JP" altLang="en-US" sz="2800" dirty="0">
                <a:latin typeface="Meiryo UI" panose="020B0604030504040204" pitchFamily="50" charset="-128"/>
                <a:ea typeface="Meiryo UI" panose="020B0604030504040204" pitchFamily="50" charset="-128"/>
              </a:rPr>
              <a:t>：ゆるやかな因果関係図　～現場の課題を見える化</a:t>
            </a:r>
            <a:r>
              <a:rPr lang="ja-JP" altLang="en-US" sz="2800" dirty="0" smtClean="0">
                <a:latin typeface="Meiryo UI" panose="020B0604030504040204" pitchFamily="50" charset="-128"/>
                <a:ea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endParaRPr>
          </a:p>
          <a:p>
            <a:pPr>
              <a:lnSpc>
                <a:spcPct val="150000"/>
              </a:lnSpc>
            </a:pPr>
            <a:r>
              <a:rPr lang="ja-JP" altLang="en-US" sz="2800" dirty="0" smtClean="0">
                <a:latin typeface="Meiryo UI" panose="020B0604030504040204" pitchFamily="50" charset="-128"/>
                <a:ea typeface="Meiryo UI" panose="020B0604030504040204" pitchFamily="50" charset="-128"/>
              </a:rPr>
              <a:t>ファシリテーター</a:t>
            </a:r>
            <a:r>
              <a:rPr lang="ja-JP" altLang="en-US" sz="2800" dirty="0">
                <a:latin typeface="Meiryo UI" panose="020B0604030504040204" pitchFamily="50" charset="-128"/>
                <a:ea typeface="Meiryo UI" panose="020B0604030504040204" pitchFamily="50" charset="-128"/>
              </a:rPr>
              <a:t>：株式会社エヌ・ティ・ティ・データ経営研究所</a:t>
            </a:r>
            <a:endParaRPr lang="en-US" altLang="ja-JP" sz="2800" dirty="0" smtClean="0">
              <a:latin typeface="Meiryo UI" panose="020B0604030504040204" pitchFamily="50" charset="-128"/>
              <a:ea typeface="Meiryo UI" panose="020B0604030504040204" pitchFamily="50" charset="-128"/>
            </a:endParaRPr>
          </a:p>
          <a:p>
            <a:pPr>
              <a:lnSpc>
                <a:spcPct val="150000"/>
              </a:lnSpc>
            </a:pPr>
            <a:r>
              <a:rPr lang="ja-JP" altLang="en-US" sz="2800" dirty="0" smtClean="0">
                <a:latin typeface="Meiryo UI" panose="020B0604030504040204" pitchFamily="50" charset="-128"/>
                <a:ea typeface="Meiryo UI" panose="020B0604030504040204" pitchFamily="50" charset="-128"/>
              </a:rPr>
              <a:t>所要時間：約</a:t>
            </a:r>
            <a:r>
              <a:rPr lang="en-US" altLang="ja-JP" sz="2800" dirty="0" smtClean="0">
                <a:latin typeface="Meiryo UI" panose="020B0604030504040204" pitchFamily="50" charset="-128"/>
                <a:ea typeface="Meiryo UI" panose="020B0604030504040204" pitchFamily="50" charset="-128"/>
              </a:rPr>
              <a:t>100</a:t>
            </a:r>
            <a:r>
              <a:rPr lang="ja-JP" altLang="en-US" sz="2800" dirty="0" smtClean="0">
                <a:latin typeface="Meiryo UI" panose="020B0604030504040204" pitchFamily="50" charset="-128"/>
                <a:ea typeface="Meiryo UI" panose="020B0604030504040204" pitchFamily="50" charset="-128"/>
              </a:rPr>
              <a:t>分（ワークショップ部分）</a:t>
            </a:r>
            <a:endParaRPr lang="ja-JP" altLang="en-US" sz="2800" dirty="0">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進　行：①因果関係図とは？	（説明</a:t>
            </a:r>
            <a:r>
              <a:rPr lang="ja-JP" altLang="en-US" sz="2400" dirty="0" smtClean="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②気づきのグルーピング	（ワーク）</a:t>
            </a: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③</a:t>
            </a:r>
            <a:r>
              <a:rPr lang="ja-JP" altLang="en-US" sz="2400" dirty="0">
                <a:latin typeface="Meiryo UI" panose="020B0604030504040204" pitchFamily="50" charset="-128"/>
                <a:ea typeface="Meiryo UI" panose="020B0604030504040204" pitchFamily="50" charset="-128"/>
              </a:rPr>
              <a:t>グルーピングの発表	（発表</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分</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各班）</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班想定</a:t>
            </a: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④因果関係図づくりの説明	（説明）</a:t>
            </a: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⑤因果関係図づくり（１）	（ワーク）</a:t>
            </a: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⑥中間発表	（発表</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分</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各班）</a:t>
            </a: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⑦因果関係図づくり（２）	（ワーク）</a:t>
            </a: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⑧発表	（発表</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分</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各班）</a:t>
            </a:r>
          </a:p>
          <a:p>
            <a:pPr>
              <a:lnSpc>
                <a:spcPct val="150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⑨総評	（総評</a:t>
            </a:r>
            <a:r>
              <a:rPr lang="ja-JP" altLang="en-US" sz="2400" dirty="0" smtClean="0">
                <a:latin typeface="Meiryo UI" panose="020B0604030504040204" pitchFamily="50" charset="-128"/>
                <a:ea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943120" y="12526463"/>
            <a:ext cx="10896944" cy="1754326"/>
          </a:xfrm>
          <a:prstGeom prst="rect">
            <a:avLst/>
          </a:prstGeom>
        </p:spPr>
        <p:txBody>
          <a:bodyPr wrap="square">
            <a:spAutoFit/>
          </a:bodyPr>
          <a:lstStyle/>
          <a:p>
            <a:pPr>
              <a:lnSpc>
                <a:spcPct val="150000"/>
              </a:lnSpc>
            </a:pPr>
            <a:r>
              <a:rPr lang="ja-JP" altLang="en-US" sz="2800" dirty="0" smtClean="0">
                <a:latin typeface="Meiryo UI" panose="020B0604030504040204" pitchFamily="50" charset="-128"/>
                <a:ea typeface="Meiryo UI" panose="020B0604030504040204" pitchFamily="50" charset="-128"/>
              </a:rPr>
              <a:t>●各事業所にて記載頂いた「気づきシート」</a:t>
            </a:r>
            <a:endParaRPr lang="en-US" altLang="ja-JP" sz="2800" dirty="0" smtClean="0">
              <a:latin typeface="Meiryo UI" panose="020B0604030504040204" pitchFamily="50" charset="-128"/>
              <a:ea typeface="Meiryo UI" panose="020B0604030504040204" pitchFamily="50" charset="-128"/>
            </a:endParaRPr>
          </a:p>
          <a:p>
            <a:pPr>
              <a:lnSpc>
                <a:spcPct val="150000"/>
              </a:lnSpc>
            </a:pP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気づきシートの記入方法は、別紙「気づきシートの使い方」をご参照ください。</a:t>
            </a:r>
            <a:endParaRPr lang="en-US" altLang="ja-JP" sz="2000" dirty="0" smtClean="0">
              <a:latin typeface="Meiryo UI" panose="020B0604030504040204" pitchFamily="50" charset="-128"/>
              <a:ea typeface="Meiryo UI" panose="020B0604030504040204" pitchFamily="50" charset="-128"/>
            </a:endParaRPr>
          </a:p>
          <a:p>
            <a:pPr>
              <a:lnSpc>
                <a:spcPct val="150000"/>
              </a:lnSpc>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より良い議論のために、</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事業所</a:t>
            </a:r>
            <a:r>
              <a:rPr lang="en-US" altLang="ja-JP" sz="2400" b="1" dirty="0">
                <a:latin typeface="Meiryo UI" panose="020B0604030504040204" pitchFamily="50" charset="-128"/>
                <a:ea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rPr>
              <a:t>個以上の気づき</a:t>
            </a:r>
            <a:r>
              <a:rPr lang="ja-JP" altLang="en-US" sz="2000" dirty="0">
                <a:latin typeface="Meiryo UI" panose="020B0604030504040204" pitchFamily="50" charset="-128"/>
                <a:ea typeface="Meiryo UI" panose="020B0604030504040204" pitchFamily="50" charset="-128"/>
              </a:rPr>
              <a:t>を記入いただきますようにお願いいたします</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p:txBody>
      </p:sp>
      <p:sp>
        <p:nvSpPr>
          <p:cNvPr id="25" name="角丸四角形 24"/>
          <p:cNvSpPr/>
          <p:nvPr/>
        </p:nvSpPr>
        <p:spPr>
          <a:xfrm>
            <a:off x="468290" y="11783645"/>
            <a:ext cx="4355170" cy="588818"/>
          </a:xfrm>
          <a:prstGeom prst="roundRect">
            <a:avLst>
              <a:gd name="adj" fmla="val 5000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事前に準備頂くもの</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45940" y="10071147"/>
            <a:ext cx="10896944" cy="1200329"/>
          </a:xfrm>
          <a:prstGeom prst="rect">
            <a:avLst/>
          </a:prstGeom>
          <a:ln>
            <a:solidFill>
              <a:schemeClr val="tx1"/>
            </a:solidFill>
          </a:ln>
        </p:spPr>
        <p:txBody>
          <a:bodyPr wrap="square">
            <a:spAutoFit/>
          </a:bodyPr>
          <a:lstStyle/>
          <a:p>
            <a:pPr>
              <a:lnSpc>
                <a:spcPct val="150000"/>
              </a:lnSpc>
            </a:pP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次ページにこれまでのワークショップの風景と、因果関係図の作り方の説明を簡単に記載しております。ぜひご参考頂き、当日のイメージを膨らませて</a:t>
            </a:r>
            <a:r>
              <a:rPr lang="ja-JP" altLang="en-US" sz="2400" b="1" dirty="0">
                <a:latin typeface="Meiryo UI" panose="020B0604030504040204" pitchFamily="50" charset="-128"/>
                <a:ea typeface="Meiryo UI" panose="020B0604030504040204" pitchFamily="50" charset="-128"/>
              </a:rPr>
              <a:t>頂</a:t>
            </a:r>
            <a:r>
              <a:rPr lang="ja-JP" altLang="en-US" sz="2400" b="1" dirty="0" smtClean="0">
                <a:latin typeface="Meiryo UI" panose="020B0604030504040204" pitchFamily="50" charset="-128"/>
                <a:ea typeface="Meiryo UI" panose="020B0604030504040204" pitchFamily="50" charset="-128"/>
              </a:rPr>
              <a:t>けますと幸いです。</a:t>
            </a:r>
            <a:endParaRPr lang="en-US" altLang="ja-JP" sz="2400" b="1" dirty="0" smtClean="0">
              <a:latin typeface="Meiryo UI" panose="020B0604030504040204" pitchFamily="50" charset="-128"/>
              <a:ea typeface="Meiryo UI" panose="020B0604030504040204" pitchFamily="50" charset="-128"/>
            </a:endParaRPr>
          </a:p>
        </p:txBody>
      </p:sp>
      <p:sp>
        <p:nvSpPr>
          <p:cNvPr id="11" name="TextBox 12"/>
          <p:cNvSpPr txBox="1"/>
          <p:nvPr/>
        </p:nvSpPr>
        <p:spPr>
          <a:xfrm>
            <a:off x="6645728" y="15973382"/>
            <a:ext cx="5546271" cy="184666"/>
          </a:xfrm>
          <a:prstGeom prst="rect">
            <a:avLst/>
          </a:prstGeom>
          <a:noFill/>
        </p:spPr>
        <p:txBody>
          <a:bodyPr wrap="square" tIns="0" bIns="0">
            <a:spAutoFit/>
          </a:bodyPr>
          <a:lstStyle/>
          <a:p>
            <a:pPr algn="r" defTabSz="609539">
              <a:defRPr/>
            </a:pPr>
            <a:r>
              <a:rPr kumimoji="0"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 </a:t>
            </a:r>
            <a:r>
              <a:rPr lang="en-US" altLang="ja-JP" sz="1200" dirty="0">
                <a:solidFill>
                  <a:schemeClr val="bg1"/>
                </a:solidFill>
                <a:latin typeface="Meiryo UI" panose="020B0604030504040204" pitchFamily="50" charset="-128"/>
                <a:ea typeface="Meiryo UI" panose="020B0604030504040204" pitchFamily="50" charset="-128"/>
              </a:rPr>
              <a:t>NTT DATA INSTITUTE OF MANAGEMENT CONSULTING, Inc.</a:t>
            </a:r>
            <a:endParaRPr kumimoji="0" lang="en-US" altLang="ja-JP" sz="1200" dirty="0">
              <a:solidFill>
                <a:schemeClr val="bg1"/>
              </a:solidFill>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3352543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438399" y="15200234"/>
            <a:ext cx="1312025" cy="865481"/>
          </a:xfrm>
        </p:spPr>
        <p:txBody>
          <a:bodyPr/>
          <a:lstStyle/>
          <a:p>
            <a:pPr algn="ctr"/>
            <a:fld id="{912D66D0-7F58-484E-B364-4375BF8F6D5B}" type="slidenum">
              <a:rPr lang="ja-JP" altLang="en-US" sz="2800" smtClean="0">
                <a:latin typeface="Meiryo UI" panose="020B0604030504040204" pitchFamily="50" charset="-128"/>
                <a:ea typeface="Meiryo UI" panose="020B0604030504040204" pitchFamily="50" charset="-128"/>
              </a:rPr>
              <a:pPr algn="ctr"/>
              <a:t>4</a:t>
            </a:fld>
            <a:endParaRPr lang="ja-JP" altLang="en-US" sz="2800" dirty="0">
              <a:latin typeface="Meiryo UI" panose="020B0604030504040204" pitchFamily="50" charset="-128"/>
              <a:ea typeface="Meiryo UI" panose="020B0604030504040204" pitchFamily="50" charset="-128"/>
            </a:endParaRPr>
          </a:p>
        </p:txBody>
      </p:sp>
      <p:sp>
        <p:nvSpPr>
          <p:cNvPr id="4" name="Rectangle 4"/>
          <p:cNvSpPr/>
          <p:nvPr/>
        </p:nvSpPr>
        <p:spPr>
          <a:xfrm>
            <a:off x="0" y="502015"/>
            <a:ext cx="12188825" cy="108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因果関係図の作り方</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TextBox 12"/>
          <p:cNvSpPr txBox="1"/>
          <p:nvPr/>
        </p:nvSpPr>
        <p:spPr>
          <a:xfrm>
            <a:off x="6645728" y="15973382"/>
            <a:ext cx="5546271" cy="184666"/>
          </a:xfrm>
          <a:prstGeom prst="rect">
            <a:avLst/>
          </a:prstGeom>
          <a:noFill/>
        </p:spPr>
        <p:txBody>
          <a:bodyPr wrap="square" tIns="0" bIns="0">
            <a:spAutoFit/>
          </a:bodyPr>
          <a:lstStyle/>
          <a:p>
            <a:pPr algn="r" defTabSz="609539">
              <a:defRPr/>
            </a:pPr>
            <a:r>
              <a:rPr kumimoji="0"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 </a:t>
            </a:r>
            <a:r>
              <a:rPr lang="en-US" altLang="ja-JP" sz="1200" dirty="0">
                <a:solidFill>
                  <a:schemeClr val="bg1"/>
                </a:solidFill>
                <a:latin typeface="Meiryo UI" panose="020B0604030504040204" pitchFamily="50" charset="-128"/>
                <a:ea typeface="Meiryo UI" panose="020B0604030504040204" pitchFamily="50" charset="-128"/>
              </a:rPr>
              <a:t>NTT DATA INSTITUTE OF MANAGEMENT CONSULTING, Inc.</a:t>
            </a:r>
            <a:endParaRPr kumimoji="0" lang="en-US" altLang="ja-JP" sz="1200" dirty="0">
              <a:solidFill>
                <a:schemeClr val="bg1"/>
              </a:solidFill>
              <a:latin typeface="Meiryo UI" panose="020B0604030504040204" pitchFamily="50" charset="-128"/>
              <a:ea typeface="Meiryo UI" panose="020B0604030504040204" pitchFamily="50" charset="-128"/>
              <a:cs typeface="Meiryo UI" pitchFamily="50" charset="-128"/>
            </a:endParaRPr>
          </a:p>
        </p:txBody>
      </p:sp>
      <p:sp>
        <p:nvSpPr>
          <p:cNvPr id="30" name="角丸四角形 29"/>
          <p:cNvSpPr/>
          <p:nvPr/>
        </p:nvSpPr>
        <p:spPr>
          <a:xfrm>
            <a:off x="361950" y="1863530"/>
            <a:ext cx="11487150" cy="6477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課題の見える化ツール「因果関係図」の作り方</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92811" y="12979066"/>
            <a:ext cx="11228431" cy="15072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因果関係図がある程度形になったら、プロジェクトメンバーで考察してみましょう</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、より多くの矢印の基点や終点になっている付箋に注目します。多くの矢印の基点や終点になっている付箋は、それだけ多くの</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結果</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悪</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影響を中継しているため、課題解決に向けた効果的な打ち手のヒントが得られる可能性が高いです</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、「原因」→「結果」→「悪影響」と整理していく中で、「悪影響」が別の「結果」の「原因」になっているなど、悪循環の構造が多く見られます</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。悪循環</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構造に対しては、どの矢印を断ち切ることが効果的か検討し、打ち手を考えると良いでしょう。</a:t>
            </a:r>
          </a:p>
        </p:txBody>
      </p:sp>
      <p:sp>
        <p:nvSpPr>
          <p:cNvPr id="32" name="角丸四角形 31"/>
          <p:cNvSpPr/>
          <p:nvPr/>
        </p:nvSpPr>
        <p:spPr>
          <a:xfrm>
            <a:off x="468291" y="2729163"/>
            <a:ext cx="1805517" cy="431828"/>
          </a:xfrm>
          <a:prstGeom prst="roundRect">
            <a:avLst>
              <a:gd name="adj" fmla="val 5000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STEP1</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68291" y="4022868"/>
            <a:ext cx="1805517" cy="431828"/>
          </a:xfrm>
          <a:prstGeom prst="roundRect">
            <a:avLst>
              <a:gd name="adj" fmla="val 5000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468291" y="7542373"/>
            <a:ext cx="1805517" cy="431828"/>
          </a:xfrm>
          <a:prstGeom prst="roundRect">
            <a:avLst>
              <a:gd name="adj" fmla="val 5000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75869" y="3205754"/>
            <a:ext cx="5661799" cy="646331"/>
          </a:xfrm>
          <a:prstGeom prst="rect">
            <a:avLst/>
          </a:prstGeom>
        </p:spPr>
        <p:txBody>
          <a:bodyPr wrap="square">
            <a:spAutoFit/>
          </a:bodyPr>
          <a:lstStyle/>
          <a:p>
            <a:pPr marL="127000" indent="-127000"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に全て</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参加者</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「気付きシート」を配り、現場の課題を「気付きシート」に書き出します。</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75868" y="4513350"/>
            <a:ext cx="6096000" cy="1477328"/>
          </a:xfrm>
          <a:prstGeom prst="rect">
            <a:avLst/>
          </a:prstGeom>
        </p:spPr>
        <p:txBody>
          <a:bodyPr wrap="square">
            <a:spAutoFit/>
          </a:bodyPr>
          <a:lstStyle/>
          <a:p>
            <a:pPr marL="127000" indent="-127000" algn="just">
              <a:spcAft>
                <a:spcPts val="0"/>
              </a:spcAft>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参加者</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集めた「気付きシート」に書かれた課題を要素に分け</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付箋</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に転記します</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「コミュニケーション不足」や「人手不足」などの</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キーワード</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だけ</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でも構いません。</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algn="just">
              <a:spcAft>
                <a:spcPts val="0"/>
              </a:spcAft>
            </a:pP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ま</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た</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付箋（課題）はいつでも新た</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に増やして</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も</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構いません</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ja-JP" kern="100" dirty="0">
                <a:latin typeface="Meiryo UI" panose="020B0604030504040204" pitchFamily="50" charset="-128"/>
                <a:ea typeface="Meiryo UI" panose="020B0604030504040204" pitchFamily="50" charset="-128"/>
                <a:cs typeface="Meiryo UI" panose="020B0604030504040204" pitchFamily="50" charset="-128"/>
              </a:rPr>
              <a:t>多くの付箋を作りましょう。</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361950" y="12167546"/>
            <a:ext cx="11487150" cy="6477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分析</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のヒント</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329" y="3282231"/>
            <a:ext cx="3868913" cy="2907546"/>
          </a:xfrm>
          <a:prstGeom prst="rect">
            <a:avLst/>
          </a:prstGeom>
        </p:spPr>
      </p:pic>
      <p:sp>
        <p:nvSpPr>
          <p:cNvPr id="39" name="正方形/長方形 38"/>
          <p:cNvSpPr/>
          <p:nvPr/>
        </p:nvSpPr>
        <p:spPr>
          <a:xfrm>
            <a:off x="8441926" y="2888132"/>
            <a:ext cx="2671270" cy="369332"/>
          </a:xfrm>
          <a:prstGeom prst="rect">
            <a:avLst/>
          </a:prstGeom>
        </p:spPr>
        <p:txBody>
          <a:bodyPr wrap="square">
            <a:spAutoFit/>
          </a:bodyPr>
          <a:lstStyle/>
          <a:p>
            <a:pPr marL="127000" indent="-127000" algn="ctr">
              <a:spcAft>
                <a:spcPts val="0"/>
              </a:spcAft>
            </a:pP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ワークショップの風景</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939" y="7892761"/>
            <a:ext cx="3938161" cy="2803304"/>
          </a:xfrm>
          <a:prstGeom prst="rect">
            <a:avLst/>
          </a:prstGeom>
        </p:spPr>
      </p:pic>
      <p:sp>
        <p:nvSpPr>
          <p:cNvPr id="41" name="正方形/長方形 40"/>
          <p:cNvSpPr/>
          <p:nvPr/>
        </p:nvSpPr>
        <p:spPr>
          <a:xfrm>
            <a:off x="8441926" y="7476592"/>
            <a:ext cx="2671270" cy="369332"/>
          </a:xfrm>
          <a:prstGeom prst="rect">
            <a:avLst/>
          </a:prstGeom>
        </p:spPr>
        <p:txBody>
          <a:bodyPr wrap="square">
            <a:spAutoFit/>
          </a:bodyPr>
          <a:lstStyle/>
          <a:p>
            <a:pPr marL="127000" indent="-127000" algn="ctr">
              <a:spcAft>
                <a:spcPts val="0"/>
              </a:spcAft>
            </a:pP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因果関係図の例</a:t>
            </a:r>
            <a:endParaRPr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833881" y="14642785"/>
            <a:ext cx="3887361" cy="23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rPr>
              <a:t>試行的ガイドライン草案より抜粋（一部修正）</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468291" y="6027675"/>
            <a:ext cx="1805517" cy="431828"/>
          </a:xfrm>
          <a:prstGeom prst="roundRect">
            <a:avLst>
              <a:gd name="adj" fmla="val 5000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75868" y="6494555"/>
            <a:ext cx="8263331" cy="1015663"/>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作成した付箋の内容から大まかにグループ分けします。グループ名は自由に付けます。</a:t>
            </a:r>
          </a:p>
          <a:p>
            <a:r>
              <a:rPr lang="ja-JP" altLang="en-US" dirty="0">
                <a:latin typeface="Meiryo UI" panose="020B0604030504040204" pitchFamily="50" charset="-128"/>
                <a:ea typeface="Meiryo UI" panose="020B0604030504040204" pitchFamily="50" charset="-128"/>
              </a:rPr>
              <a:t>例えば、「記録業務」「</a:t>
            </a:r>
            <a:r>
              <a:rPr lang="ja-JP" altLang="en-US" dirty="0" smtClean="0">
                <a:latin typeface="Meiryo UI" panose="020B0604030504040204" pitchFamily="50" charset="-128"/>
                <a:ea typeface="Meiryo UI" panose="020B0604030504040204" pitchFamily="50" charset="-128"/>
              </a:rPr>
              <a:t>ケアでな</a:t>
            </a:r>
            <a:r>
              <a:rPr lang="ja-JP" altLang="en-US" dirty="0">
                <a:latin typeface="Meiryo UI" panose="020B0604030504040204" pitchFamily="50" charset="-128"/>
                <a:ea typeface="Meiryo UI" panose="020B0604030504040204" pitchFamily="50" charset="-128"/>
              </a:rPr>
              <a:t>い</a:t>
            </a:r>
            <a:r>
              <a:rPr lang="ja-JP" altLang="en-US" dirty="0" smtClean="0">
                <a:latin typeface="Meiryo UI" panose="020B0604030504040204" pitchFamily="50" charset="-128"/>
                <a:ea typeface="Meiryo UI" panose="020B0604030504040204" pitchFamily="50" charset="-128"/>
              </a:rPr>
              <a:t>間接的</a:t>
            </a:r>
            <a:r>
              <a:rPr lang="ja-JP" altLang="en-US" dirty="0">
                <a:latin typeface="Meiryo UI" panose="020B0604030504040204" pitchFamily="50" charset="-128"/>
                <a:ea typeface="Meiryo UI" panose="020B0604030504040204" pitchFamily="50" charset="-128"/>
              </a:rPr>
              <a:t>な業務」「人材育成」「コミュニケーション」</a:t>
            </a:r>
            <a:r>
              <a:rPr lang="ja-JP" altLang="en-US" dirty="0" smtClean="0">
                <a:latin typeface="Meiryo UI" panose="020B0604030504040204" pitchFamily="50" charset="-128"/>
                <a:ea typeface="Meiryo UI" panose="020B0604030504040204" pitchFamily="50" charset="-128"/>
              </a:rPr>
              <a:t>など</a:t>
            </a:r>
            <a:r>
              <a:rPr lang="ja-JP" altLang="en-US"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グルーピングすると、職員の課題意識がどの領域に集まっているかを把握しやすくなります。</a:t>
            </a:r>
          </a:p>
        </p:txBody>
      </p:sp>
      <p:sp>
        <p:nvSpPr>
          <p:cNvPr id="45" name="テキスト ボックス 44"/>
          <p:cNvSpPr txBox="1"/>
          <p:nvPr/>
        </p:nvSpPr>
        <p:spPr>
          <a:xfrm>
            <a:off x="575869" y="8010704"/>
            <a:ext cx="7132632" cy="240065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付箋（課題）を「原因」「結果」「悪影響」に分けてホワイトボード</a:t>
            </a:r>
            <a:r>
              <a:rPr lang="ja-JP" altLang="en-US" dirty="0" smtClean="0">
                <a:latin typeface="Meiryo UI" panose="020B0604030504040204" pitchFamily="50" charset="-128"/>
                <a:ea typeface="Meiryo UI" panose="020B0604030504040204" pitchFamily="50" charset="-128"/>
              </a:rPr>
              <a:t>に並べ</a:t>
            </a:r>
            <a:r>
              <a:rPr lang="ja-JP" altLang="en-US" dirty="0">
                <a:latin typeface="Meiryo UI" panose="020B0604030504040204" pitchFamily="50" charset="-128"/>
                <a:ea typeface="Meiryo UI" panose="020B0604030504040204" pitchFamily="50" charset="-128"/>
              </a:rPr>
              <a:t>、「原因」→「結果」→「悪影響」の順に矢印で繋いでいきます</a:t>
            </a:r>
            <a:r>
              <a:rPr lang="ja-JP" altLang="en-US" dirty="0" smtClean="0">
                <a:latin typeface="Meiryo UI" panose="020B0604030504040204" pitchFamily="50" charset="-128"/>
                <a:ea typeface="Meiryo UI" panose="020B0604030504040204" pitchFamily="50" charset="-128"/>
              </a:rPr>
              <a:t>。まず</a:t>
            </a:r>
            <a:r>
              <a:rPr lang="ja-JP" altLang="en-US" dirty="0">
                <a:latin typeface="Meiryo UI" panose="020B0604030504040204" pitchFamily="50" charset="-128"/>
                <a:ea typeface="Meiryo UI" panose="020B0604030504040204" pitchFamily="50" charset="-128"/>
              </a:rPr>
              <a:t>は重複が多かった課題、また、より広い領域に関係する課題</a:t>
            </a:r>
            <a:r>
              <a:rPr lang="ja-JP" altLang="en-US" dirty="0" smtClean="0">
                <a:latin typeface="Meiryo UI" panose="020B0604030504040204" pitchFamily="50" charset="-128"/>
                <a:ea typeface="Meiryo UI" panose="020B0604030504040204" pitchFamily="50" charset="-128"/>
              </a:rPr>
              <a:t>から議論</a:t>
            </a:r>
            <a:r>
              <a:rPr lang="ja-JP" altLang="en-US" dirty="0">
                <a:latin typeface="Meiryo UI" panose="020B0604030504040204" pitchFamily="50" charset="-128"/>
                <a:ea typeface="Meiryo UI" panose="020B0604030504040204" pitchFamily="50" charset="-128"/>
              </a:rPr>
              <a:t>を始めると取り掛かりやすいでしょう</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悪影響」「結果」と考えられる付箋について、それはなぜ起こるのか</a:t>
            </a:r>
            <a:r>
              <a:rPr lang="ja-JP" altLang="en-US" dirty="0" smtClean="0">
                <a:latin typeface="Meiryo UI" panose="020B0604030504040204" pitchFamily="50" charset="-128"/>
                <a:ea typeface="Meiryo UI" panose="020B0604030504040204" pitchFamily="50" charset="-128"/>
              </a:rPr>
              <a:t>、原因</a:t>
            </a:r>
            <a:r>
              <a:rPr lang="ja-JP" altLang="en-US" dirty="0">
                <a:latin typeface="Meiryo UI" panose="020B0604030504040204" pitchFamily="50" charset="-128"/>
                <a:ea typeface="Meiryo UI" panose="020B0604030504040204" pitchFamily="50" charset="-128"/>
              </a:rPr>
              <a:t>は何か、何度もナゼナゼを繰り返しながら、付箋を並べ直しましょう</a:t>
            </a:r>
            <a:r>
              <a:rPr lang="ja-JP" altLang="en-US" dirty="0" smtClean="0">
                <a:latin typeface="Meiryo UI" panose="020B0604030504040204" pitchFamily="50" charset="-128"/>
                <a:ea typeface="Meiryo UI" panose="020B0604030504040204" pitchFamily="50" charset="-128"/>
              </a:rPr>
              <a:t>。ここ</a:t>
            </a:r>
            <a:r>
              <a:rPr lang="ja-JP" altLang="en-US" dirty="0">
                <a:latin typeface="Meiryo UI" panose="020B0604030504040204" pitchFamily="50" charset="-128"/>
                <a:ea typeface="Meiryo UI" panose="020B0604030504040204" pitchFamily="50" charset="-128"/>
              </a:rPr>
              <a:t>でも必要に応じ新しい付箋を作りましょう</a:t>
            </a:r>
            <a:r>
              <a:rPr lang="ja-JP" altLang="en-US" dirty="0" smtClean="0">
                <a:latin typeface="Meiryo UI" panose="020B0604030504040204" pitchFamily="50" charset="-128"/>
                <a:ea typeface="Meiryo UI" panose="020B0604030504040204" pitchFamily="50" charset="-128"/>
              </a:rPr>
              <a:t>。多く</a:t>
            </a:r>
            <a:r>
              <a:rPr lang="ja-JP" altLang="en-US" dirty="0">
                <a:latin typeface="Meiryo UI" panose="020B0604030504040204" pitchFamily="50" charset="-128"/>
                <a:ea typeface="Meiryo UI" panose="020B0604030504040204" pitchFamily="50" charset="-128"/>
              </a:rPr>
              <a:t>の場合、課題の原因や結果、悪影響は複雑に絡み合っています</a:t>
            </a:r>
            <a:r>
              <a:rPr lang="ja-JP" altLang="en-US" dirty="0" smtClean="0">
                <a:latin typeface="Meiryo UI" panose="020B0604030504040204" pitchFamily="50" charset="-128"/>
                <a:ea typeface="Meiryo UI" panose="020B0604030504040204" pitchFamily="50" charset="-128"/>
              </a:rPr>
              <a:t>。１枚</a:t>
            </a:r>
            <a:r>
              <a:rPr lang="ja-JP" altLang="en-US" dirty="0">
                <a:latin typeface="Meiryo UI" panose="020B0604030504040204" pitchFamily="50" charset="-128"/>
                <a:ea typeface="Meiryo UI" panose="020B0604030504040204" pitchFamily="50" charset="-128"/>
              </a:rPr>
              <a:t>の付箋から複数の矢印が出たり入ったりしても構いません</a:t>
            </a:r>
            <a:r>
              <a:rPr lang="ja-JP" altLang="en-US" dirty="0" smtClean="0">
                <a:latin typeface="Meiryo UI" panose="020B0604030504040204" pitchFamily="50" charset="-128"/>
                <a:ea typeface="Meiryo UI" panose="020B0604030504040204" pitchFamily="50" charset="-128"/>
              </a:rPr>
              <a:t>。どんどん</a:t>
            </a:r>
            <a:r>
              <a:rPr lang="ja-JP" altLang="en-US" dirty="0">
                <a:latin typeface="Meiryo UI" panose="020B0604030504040204" pitchFamily="50" charset="-128"/>
                <a:ea typeface="Meiryo UI" panose="020B0604030504040204" pitchFamily="50" charset="-128"/>
              </a:rPr>
              <a:t>矢印でつないでいきましょう。</a:t>
            </a:r>
          </a:p>
        </p:txBody>
      </p:sp>
      <p:sp>
        <p:nvSpPr>
          <p:cNvPr id="46" name="角丸四角形 45"/>
          <p:cNvSpPr/>
          <p:nvPr/>
        </p:nvSpPr>
        <p:spPr>
          <a:xfrm>
            <a:off x="468290" y="10506400"/>
            <a:ext cx="1805517" cy="431828"/>
          </a:xfrm>
          <a:prstGeom prst="roundRect">
            <a:avLst>
              <a:gd name="adj" fmla="val 5000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STEP</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75868" y="10965634"/>
            <a:ext cx="10827238" cy="1015663"/>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短期集中型の取り組みに入る前に、課題の優先順位を付けます。優先順位を基にし、ひとつの課題への取り組みが終われば、次の課題へと順番に取り組みます。このようにして課題に対して継続的に取り組んでいくことで、解決策を違う課題にも展開できます。</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3526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ユーザー定義 5">
      <a:dk1>
        <a:sysClr val="windowText" lastClr="000000"/>
      </a:dk1>
      <a:lt1>
        <a:sysClr val="window" lastClr="FFFFFF"/>
      </a:lt1>
      <a:dk2>
        <a:srgbClr val="344068"/>
      </a:dk2>
      <a:lt2>
        <a:srgbClr val="D9E0E6"/>
      </a:lt2>
      <a:accent1>
        <a:srgbClr val="C2CEE6"/>
      </a:accent1>
      <a:accent2>
        <a:srgbClr val="6785C1"/>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5730</TotalTime>
  <Words>932</Words>
  <Application>Microsoft Office PowerPoint</Application>
  <PresentationFormat>ユーザー設定</PresentationFormat>
  <Paragraphs>113</Paragraphs>
  <Slides>5</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Meiryo UI</vt:lpstr>
      <vt:lpstr>ＭＳ Ｐゴシック</vt:lpstr>
      <vt:lpstr>Calibri</vt:lpstr>
      <vt:lpstr>Calibri Light</vt:lpstr>
      <vt:lpstr>Wingdings</vt:lpstr>
      <vt:lpstr>レトロスペクト</vt:lpstr>
      <vt:lpstr> 【ワークショップ】 ゆるやかな因果関係図 ～現場の課題を見える化～</vt:lpstr>
      <vt:lpstr>PowerPoint プレゼンテーション</vt:lpstr>
      <vt:lpstr>PowerPoint プレゼンテーション</vt:lpstr>
      <vt:lpstr>PowerPoint プレゼンテーション</vt:lpstr>
      <vt:lpstr>PowerPoint プレゼンテーション</vt:lpstr>
    </vt:vector>
  </TitlesOfParts>
  <Company>NTTデータ経営研究所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足立 圭司</dc:creator>
  <cp:lastModifiedBy>石山 大志</cp:lastModifiedBy>
  <cp:revision>260</cp:revision>
  <cp:lastPrinted>2018-12-18T04:08:27Z</cp:lastPrinted>
  <dcterms:created xsi:type="dcterms:W3CDTF">2018-12-07T14:11:39Z</dcterms:created>
  <dcterms:modified xsi:type="dcterms:W3CDTF">2019-01-07T13:17:37Z</dcterms:modified>
</cp:coreProperties>
</file>