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61" r:id="rId4"/>
    <p:sldId id="260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9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12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7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942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>
          <a:xfrm>
            <a:off x="2165593" y="7"/>
            <a:ext cx="6978411" cy="3367021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 dirty="0">
              <a:solidFill>
                <a:srgbClr val="FFFFFF"/>
              </a:solidFill>
            </a:endParaRPr>
          </a:p>
        </p:txBody>
      </p:sp>
      <p:sp>
        <p:nvSpPr>
          <p:cNvPr id="41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173837" y="197142"/>
            <a:ext cx="1825270" cy="945937"/>
          </a:xfrm>
          <a:prstGeom prst="rect">
            <a:avLst/>
          </a:prstGeom>
        </p:spPr>
        <p:txBody>
          <a:bodyPr lIns="84024" tIns="42012" rIns="84024" bIns="42012" anchor="t">
            <a:normAutofit/>
          </a:bodyPr>
          <a:lstStyle>
            <a:lvl1pPr marL="0" indent="0">
              <a:buNone/>
              <a:defRPr sz="1200" baseline="0">
                <a:solidFill>
                  <a:schemeClr val="accent2"/>
                </a:solidFill>
              </a:defRPr>
            </a:lvl1pPr>
            <a:lvl2pPr marL="38781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2pPr>
            <a:lvl3pPr marL="775618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3pPr>
            <a:lvl4pPr marL="1163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12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39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268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146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024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○○○○　御中</a:t>
            </a:r>
            <a:endParaRPr lang="en-US" altLang="ja-JP" dirty="0" smtClean="0"/>
          </a:p>
          <a:p>
            <a:r>
              <a:rPr lang="ja-JP" altLang="en-US" dirty="0" smtClean="0"/>
              <a:t>（クライアント名）</a:t>
            </a:r>
            <a:endParaRPr lang="en-US" altLang="ja-JP" dirty="0"/>
          </a:p>
        </p:txBody>
      </p:sp>
      <p:sp>
        <p:nvSpPr>
          <p:cNvPr id="42" name="TextBox 41"/>
          <p:cNvSpPr txBox="1"/>
          <p:nvPr userDrawn="1"/>
        </p:nvSpPr>
        <p:spPr>
          <a:xfrm>
            <a:off x="-232" y="6751108"/>
            <a:ext cx="3214703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2018 NTT DATA INSTITUTE OF MANAGEMENT CONSULTING, Inc.</a:t>
            </a:r>
          </a:p>
        </p:txBody>
      </p:sp>
      <p:pic>
        <p:nvPicPr>
          <p:cNvPr id="43" name="Picture 42" descr="NTT_Title_Slide_w_Ima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3323243"/>
            <a:ext cx="2174678" cy="2308024"/>
          </a:xfrm>
          <a:prstGeom prst="rect">
            <a:avLst/>
          </a:prstGeom>
        </p:spPr>
      </p:pic>
      <p:pic>
        <p:nvPicPr>
          <p:cNvPr id="44" name="Picture 43" descr="NTT_logo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0501" y="6185865"/>
            <a:ext cx="1447178" cy="224161"/>
          </a:xfrm>
          <a:prstGeom prst="rect">
            <a:avLst/>
          </a:prstGeom>
        </p:spPr>
      </p:pic>
      <p:sp>
        <p:nvSpPr>
          <p:cNvPr id="45" name="Rectangle 44"/>
          <p:cNvSpPr/>
          <p:nvPr userDrawn="1"/>
        </p:nvSpPr>
        <p:spPr>
          <a:xfrm>
            <a:off x="2167506" y="4469780"/>
            <a:ext cx="6976494" cy="1162617"/>
          </a:xfrm>
          <a:prstGeom prst="rect">
            <a:avLst/>
          </a:prstGeom>
          <a:solidFill>
            <a:srgbClr val="C2CEE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7561" tIns="38780" rIns="77561" bIns="38780" anchor="ctr"/>
          <a:lstStyle/>
          <a:p>
            <a:pPr defTabSz="775618">
              <a:defRPr/>
            </a:pPr>
            <a:endParaRPr kumimoji="0" lang="en-US" altLang="en-US" sz="1569" kern="0" dirty="0">
              <a:solidFill>
                <a:sysClr val="windowText" lastClr="000000"/>
              </a:solidFill>
            </a:endParaRPr>
          </a:p>
        </p:txBody>
      </p:sp>
      <p:sp>
        <p:nvSpPr>
          <p:cNvPr id="46" name="Rectangle 45"/>
          <p:cNvSpPr/>
          <p:nvPr userDrawn="1"/>
        </p:nvSpPr>
        <p:spPr>
          <a:xfrm>
            <a:off x="2166064" y="3324742"/>
            <a:ext cx="6977936" cy="115212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sp>
        <p:nvSpPr>
          <p:cNvPr id="4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411964" y="4649028"/>
            <a:ext cx="6459062" cy="947307"/>
          </a:xfrm>
          <a:prstGeom prst="rect">
            <a:avLst/>
          </a:prstGeom>
        </p:spPr>
        <p:txBody>
          <a:bodyPr lIns="84024" tIns="42012" rIns="84024" bIns="42012" anchor="t">
            <a:normAutofit/>
          </a:bodyPr>
          <a:lstStyle>
            <a:lvl1pPr marL="0" indent="0">
              <a:spcBef>
                <a:spcPts val="0"/>
              </a:spcBef>
              <a:buNone/>
              <a:defRPr sz="1385" baseline="0">
                <a:solidFill>
                  <a:schemeClr val="accent2"/>
                </a:solidFill>
              </a:defRPr>
            </a:lvl1pPr>
            <a:lvl2pPr marL="38781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2pPr>
            <a:lvl3pPr marL="775618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3pPr>
            <a:lvl4pPr marL="1163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12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39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268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146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024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 smtClean="0"/>
              <a:t>○○○○年○○月○○日</a:t>
            </a:r>
          </a:p>
          <a:p>
            <a:pPr lvl="0"/>
            <a:r>
              <a:rPr lang="ja-JP" altLang="en-US" dirty="0" smtClean="0"/>
              <a:t>株式会社ＮＴＴデータ経営研究所</a:t>
            </a:r>
          </a:p>
          <a:p>
            <a:pPr lvl="0"/>
            <a:r>
              <a:rPr lang="ja-JP" altLang="en-US" dirty="0" smtClean="0"/>
              <a:t>○○ ○○ ○○ ○○</a:t>
            </a:r>
            <a:endParaRPr lang="en-US" altLang="ja-JP" dirty="0"/>
          </a:p>
        </p:txBody>
      </p:sp>
      <p:sp>
        <p:nvSpPr>
          <p:cNvPr id="48" name="Title 1"/>
          <p:cNvSpPr>
            <a:spLocks noGrp="1"/>
          </p:cNvSpPr>
          <p:nvPr>
            <p:ph type="title" hasCustomPrompt="1"/>
          </p:nvPr>
        </p:nvSpPr>
        <p:spPr>
          <a:xfrm>
            <a:off x="2411964" y="3543131"/>
            <a:ext cx="6459062" cy="900109"/>
          </a:xfrm>
          <a:prstGeom prst="rect">
            <a:avLst/>
          </a:prstGeom>
          <a:ln>
            <a:noFill/>
          </a:ln>
        </p:spPr>
        <p:txBody>
          <a:bodyPr lIns="84024" tIns="42012" rIns="84024" bIns="42012" anchor="t">
            <a:normAutofit/>
          </a:bodyPr>
          <a:lstStyle>
            <a:lvl1pPr algn="l">
              <a:spcAft>
                <a:spcPts val="0"/>
              </a:spcAft>
              <a:defRPr sz="1846" b="0" i="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8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スライド（イメージ付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DelDyn_L_91030399_A4_v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165593" y="8"/>
            <a:ext cx="6978411" cy="3329533"/>
          </a:xfrm>
          <a:prstGeom prst="rect">
            <a:avLst/>
          </a:prstGeom>
        </p:spPr>
      </p:pic>
      <p:sp>
        <p:nvSpPr>
          <p:cNvPr id="1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173837" y="197142"/>
            <a:ext cx="1825270" cy="945937"/>
          </a:xfrm>
          <a:prstGeom prst="rect">
            <a:avLst/>
          </a:prstGeom>
        </p:spPr>
        <p:txBody>
          <a:bodyPr lIns="84024" tIns="42012" rIns="84024" bIns="42012" anchor="t">
            <a:normAutofit/>
          </a:bodyPr>
          <a:lstStyle>
            <a:lvl1pPr marL="0" indent="0">
              <a:buNone/>
              <a:defRPr sz="1200" baseline="0">
                <a:solidFill>
                  <a:schemeClr val="accent2"/>
                </a:solidFill>
              </a:defRPr>
            </a:lvl1pPr>
            <a:lvl2pPr marL="38781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2pPr>
            <a:lvl3pPr marL="775618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3pPr>
            <a:lvl4pPr marL="1163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12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39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268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146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024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○○○○　御中</a:t>
            </a:r>
            <a:endParaRPr lang="en-US" altLang="ja-JP" dirty="0" smtClean="0"/>
          </a:p>
          <a:p>
            <a:r>
              <a:rPr lang="ja-JP" altLang="en-US" dirty="0" smtClean="0"/>
              <a:t>（クライアント名）</a:t>
            </a:r>
            <a:endParaRPr lang="en-US" altLang="ja-JP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233" y="6751108"/>
            <a:ext cx="3460888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2018 NTT DATA INSTITUTE OF MANAGEMENT CONSULTING, Inc.</a:t>
            </a:r>
          </a:p>
        </p:txBody>
      </p:sp>
      <p:pic>
        <p:nvPicPr>
          <p:cNvPr id="19" name="Picture 18" descr="NTT_Title_Slide_w_Image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3323243"/>
            <a:ext cx="2174678" cy="2308024"/>
          </a:xfrm>
          <a:prstGeom prst="rect">
            <a:avLst/>
          </a:prstGeom>
        </p:spPr>
      </p:pic>
      <p:sp>
        <p:nvSpPr>
          <p:cNvPr id="23" name="Rectangle 22"/>
          <p:cNvSpPr/>
          <p:nvPr userDrawn="1"/>
        </p:nvSpPr>
        <p:spPr>
          <a:xfrm>
            <a:off x="2167506" y="4469780"/>
            <a:ext cx="6976494" cy="1162617"/>
          </a:xfrm>
          <a:prstGeom prst="rect">
            <a:avLst/>
          </a:prstGeom>
          <a:solidFill>
            <a:srgbClr val="C2CEE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7561" tIns="38780" rIns="77561" bIns="38780" anchor="ctr"/>
          <a:lstStyle/>
          <a:p>
            <a:pPr defTabSz="775618">
              <a:defRPr/>
            </a:pPr>
            <a:endParaRPr kumimoji="0" lang="en-US" altLang="en-US" sz="1569" kern="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2166064" y="3324742"/>
            <a:ext cx="6977936" cy="115212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sp>
        <p:nvSpPr>
          <p:cNvPr id="26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411964" y="4649028"/>
            <a:ext cx="6459062" cy="947307"/>
          </a:xfrm>
          <a:prstGeom prst="rect">
            <a:avLst/>
          </a:prstGeom>
        </p:spPr>
        <p:txBody>
          <a:bodyPr lIns="84024" tIns="42012" rIns="84024" bIns="42012" anchor="t">
            <a:normAutofit/>
          </a:bodyPr>
          <a:lstStyle>
            <a:lvl1pPr marL="0" indent="0">
              <a:spcBef>
                <a:spcPts val="0"/>
              </a:spcBef>
              <a:buNone/>
              <a:defRPr sz="1385" baseline="0">
                <a:solidFill>
                  <a:schemeClr val="accent2"/>
                </a:solidFill>
              </a:defRPr>
            </a:lvl1pPr>
            <a:lvl2pPr marL="38781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2pPr>
            <a:lvl3pPr marL="775618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3pPr>
            <a:lvl4pPr marL="1163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12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39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268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146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024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 smtClean="0"/>
              <a:t>○○○○年○○月○○日</a:t>
            </a:r>
          </a:p>
          <a:p>
            <a:pPr lvl="0"/>
            <a:r>
              <a:rPr lang="ja-JP" altLang="en-US" dirty="0" smtClean="0"/>
              <a:t>株式会社ＮＴＴデータ経営研究所</a:t>
            </a:r>
          </a:p>
          <a:p>
            <a:pPr lvl="0"/>
            <a:r>
              <a:rPr lang="ja-JP" altLang="en-US" dirty="0" smtClean="0"/>
              <a:t>○○ ○○ ○○ ○○</a:t>
            </a:r>
            <a:endParaRPr lang="en-US" altLang="ja-JP" dirty="0"/>
          </a:p>
        </p:txBody>
      </p:sp>
      <p:sp>
        <p:nvSpPr>
          <p:cNvPr id="27" name="Title 1"/>
          <p:cNvSpPr>
            <a:spLocks noGrp="1"/>
          </p:cNvSpPr>
          <p:nvPr>
            <p:ph type="title" hasCustomPrompt="1"/>
          </p:nvPr>
        </p:nvSpPr>
        <p:spPr>
          <a:xfrm>
            <a:off x="2411964" y="3543131"/>
            <a:ext cx="6459062" cy="900109"/>
          </a:xfrm>
          <a:prstGeom prst="rect">
            <a:avLst/>
          </a:prstGeom>
          <a:ln>
            <a:noFill/>
          </a:ln>
        </p:spPr>
        <p:txBody>
          <a:bodyPr lIns="84024" tIns="42012" rIns="84024" bIns="42012" anchor="t">
            <a:normAutofit/>
          </a:bodyPr>
          <a:lstStyle>
            <a:lvl1pPr algn="l">
              <a:spcAft>
                <a:spcPts val="0"/>
              </a:spcAft>
              <a:defRPr sz="1846" b="0" i="0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pic>
        <p:nvPicPr>
          <p:cNvPr id="36" name="Picture 35" descr="NTT_logo_RG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20501" y="6185865"/>
            <a:ext cx="1447178" cy="22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69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インデック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51"/>
          <p:cNvGrpSpPr/>
          <p:nvPr userDrawn="1"/>
        </p:nvGrpSpPr>
        <p:grpSpPr>
          <a:xfrm>
            <a:off x="0" y="6738104"/>
            <a:ext cx="9144000" cy="119896"/>
            <a:chOff x="0" y="6731877"/>
            <a:chExt cx="10688638" cy="132052"/>
          </a:xfrm>
        </p:grpSpPr>
        <p:sp>
          <p:nvSpPr>
            <p:cNvPr id="29" name="Rectangle 52"/>
            <p:cNvSpPr/>
            <p:nvPr userDrawn="1"/>
          </p:nvSpPr>
          <p:spPr>
            <a:xfrm>
              <a:off x="0" y="6731877"/>
              <a:ext cx="10688638" cy="132052"/>
            </a:xfrm>
            <a:prstGeom prst="rect">
              <a:avLst/>
            </a:prstGeom>
            <a:solidFill>
              <a:srgbClr val="E1E7F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1975"/>
              <a:endParaRPr kumimoji="0" lang="en-US" sz="1662">
                <a:solidFill>
                  <a:srgbClr val="FFFFFF"/>
                </a:solidFill>
              </a:endParaRPr>
            </a:p>
          </p:txBody>
        </p:sp>
        <p:grpSp>
          <p:nvGrpSpPr>
            <p:cNvPr id="30" name="Group 103"/>
            <p:cNvGrpSpPr/>
            <p:nvPr userDrawn="1"/>
          </p:nvGrpSpPr>
          <p:grpSpPr>
            <a:xfrm>
              <a:off x="0" y="6731877"/>
              <a:ext cx="735013" cy="132052"/>
              <a:chOff x="0" y="6296155"/>
              <a:chExt cx="735013" cy="132052"/>
            </a:xfrm>
          </p:grpSpPr>
          <p:sp>
            <p:nvSpPr>
              <p:cNvPr id="31" name="Rectangle 54"/>
              <p:cNvSpPr/>
              <p:nvPr userDrawn="1"/>
            </p:nvSpPr>
            <p:spPr>
              <a:xfrm>
                <a:off x="612511" y="6296155"/>
                <a:ext cx="122502" cy="132052"/>
              </a:xfrm>
              <a:prstGeom prst="rect">
                <a:avLst/>
              </a:prstGeom>
              <a:solidFill>
                <a:srgbClr val="E6B6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1975"/>
                <a:endParaRPr kumimoji="0" lang="en-US" sz="1662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Rectangle 55"/>
              <p:cNvSpPr/>
              <p:nvPr userDrawn="1"/>
            </p:nvSpPr>
            <p:spPr>
              <a:xfrm>
                <a:off x="490009" y="6296155"/>
                <a:ext cx="122502" cy="132052"/>
              </a:xfrm>
              <a:prstGeom prst="rect">
                <a:avLst/>
              </a:prstGeom>
              <a:solidFill>
                <a:srgbClr val="C9695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775618">
                  <a:defRPr/>
                </a:pPr>
                <a:endParaRPr kumimoji="0" lang="en-US" altLang="en-US" sz="1569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3" name="Rectangle 56"/>
              <p:cNvSpPr/>
              <p:nvPr userDrawn="1"/>
            </p:nvSpPr>
            <p:spPr>
              <a:xfrm>
                <a:off x="367507" y="6296155"/>
                <a:ext cx="122502" cy="132052"/>
              </a:xfrm>
              <a:prstGeom prst="rect">
                <a:avLst/>
              </a:prstGeom>
              <a:solidFill>
                <a:srgbClr val="6785C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1975"/>
                <a:endParaRPr kumimoji="0" lang="en-US" sz="1662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Rectangle 57"/>
              <p:cNvSpPr/>
              <p:nvPr userDrawn="1"/>
            </p:nvSpPr>
            <p:spPr>
              <a:xfrm>
                <a:off x="245004" y="6296155"/>
                <a:ext cx="122502" cy="132052"/>
              </a:xfrm>
              <a:prstGeom prst="rect">
                <a:avLst/>
              </a:prstGeom>
              <a:solidFill>
                <a:srgbClr val="0080B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1975"/>
                <a:endParaRPr kumimoji="0" lang="en-US" sz="1662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Rectangle 58"/>
              <p:cNvSpPr/>
              <p:nvPr userDrawn="1"/>
            </p:nvSpPr>
            <p:spPr>
              <a:xfrm>
                <a:off x="122502" y="6296155"/>
                <a:ext cx="122502" cy="132052"/>
              </a:xfrm>
              <a:prstGeom prst="rect">
                <a:avLst/>
              </a:prstGeom>
              <a:solidFill>
                <a:srgbClr val="6F77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775618">
                  <a:defRPr/>
                </a:pPr>
                <a:endParaRPr kumimoji="0" lang="en-US" altLang="en-US" sz="1569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" name="Rectangle 59"/>
              <p:cNvSpPr/>
              <p:nvPr userDrawn="1"/>
            </p:nvSpPr>
            <p:spPr>
              <a:xfrm>
                <a:off x="0" y="6296155"/>
                <a:ext cx="122502" cy="132052"/>
              </a:xfrm>
              <a:prstGeom prst="rect">
                <a:avLst/>
              </a:prstGeom>
              <a:solidFill>
                <a:srgbClr val="3F497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775618">
                  <a:defRPr/>
                </a:pPr>
                <a:endParaRPr kumimoji="0" lang="en-US" altLang="en-US" sz="1569" kern="0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3" name="Rectangle 20"/>
          <p:cNvSpPr/>
          <p:nvPr userDrawn="1"/>
        </p:nvSpPr>
        <p:spPr>
          <a:xfrm>
            <a:off x="1" y="0"/>
            <a:ext cx="7735663" cy="664180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>
            <a:normAutofit/>
          </a:bodyPr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pic>
        <p:nvPicPr>
          <p:cNvPr id="4" name="Picture 23" descr="NTT_Title_Slide_w_Ima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0"/>
            <a:ext cx="625806" cy="664180"/>
          </a:xfrm>
          <a:prstGeom prst="rect">
            <a:avLst/>
          </a:prstGeom>
        </p:spPr>
      </p:pic>
      <p:sp>
        <p:nvSpPr>
          <p:cNvPr id="5" name="Rectangle 40"/>
          <p:cNvSpPr/>
          <p:nvPr userDrawn="1"/>
        </p:nvSpPr>
        <p:spPr>
          <a:xfrm>
            <a:off x="7735936" y="0"/>
            <a:ext cx="1408064" cy="664180"/>
          </a:xfrm>
          <a:prstGeom prst="rect">
            <a:avLst/>
          </a:prstGeom>
          <a:solidFill>
            <a:srgbClr val="E1E7F3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pic>
        <p:nvPicPr>
          <p:cNvPr id="6" name="Picture 41" descr="NTT_logo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05429" y="281454"/>
            <a:ext cx="1071693" cy="16599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6" name="TextBox 36"/>
          <p:cNvSpPr txBox="1"/>
          <p:nvPr userDrawn="1"/>
        </p:nvSpPr>
        <p:spPr>
          <a:xfrm>
            <a:off x="8873452" y="6742244"/>
            <a:ext cx="270548" cy="227113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fld id="{B81353C4-87EF-784D-9B49-76D7931112DF}" type="slidenum">
              <a:rPr kumimoji="0" lang="en-US" sz="738">
                <a:solidFill>
                  <a:srgbClr val="000000"/>
                </a:solidFill>
                <a:latin typeface="Arial"/>
                <a:cs typeface="Arial"/>
              </a:rPr>
              <a:pPr defTabSz="421975"/>
              <a:t>‹#›</a:t>
            </a:fld>
            <a:endParaRPr kumimoji="0" lang="en-US" sz="738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7" name="TextBox 37"/>
          <p:cNvSpPr txBox="1"/>
          <p:nvPr userDrawn="1"/>
        </p:nvSpPr>
        <p:spPr>
          <a:xfrm>
            <a:off x="657164" y="6757104"/>
            <a:ext cx="2923065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2018 NTT DATA INSTITUTE OF MANAGEMENT CONSULTING, Inc.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22879" y="1273519"/>
            <a:ext cx="8248146" cy="4653361"/>
          </a:xfrm>
          <a:prstGeom prst="rect">
            <a:avLst/>
          </a:prstGeom>
        </p:spPr>
        <p:txBody>
          <a:bodyPr lIns="168048" tIns="42012" rIns="84024" bIns="42012">
            <a:normAutofit/>
          </a:bodyPr>
          <a:lstStyle>
            <a:lvl1pPr marL="387810" marR="0" indent="-387810" algn="l" defTabSz="38781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 sz="1662">
                <a:latin typeface="+mn-ea"/>
                <a:ea typeface="+mn-ea"/>
              </a:defRPr>
            </a:lvl1pPr>
            <a:lvl2pPr marL="775618" indent="-387810">
              <a:buFont typeface="+mj-lt"/>
              <a:buAutoNum type="arabicPeriod"/>
              <a:defRPr/>
            </a:lvl2pPr>
            <a:lvl3pPr marL="1163428" indent="-387810">
              <a:buFont typeface="+mj-lt"/>
              <a:buAutoNum type="arabicPeriod"/>
              <a:defRPr/>
            </a:lvl3pPr>
            <a:lvl4pPr marL="1454285" indent="-290859">
              <a:buFont typeface="+mj-lt"/>
              <a:buAutoNum type="arabicPeriod"/>
              <a:defRPr/>
            </a:lvl4pPr>
            <a:lvl5pPr marL="1842093" indent="-290859">
              <a:buFont typeface="+mj-lt"/>
              <a:buAutoNum type="arabicPeriod"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759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NTT_Section_Divide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2045077"/>
            <a:ext cx="1306371" cy="1386475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216" y="6743495"/>
            <a:ext cx="9143784" cy="114513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3" y="6753244"/>
            <a:ext cx="3355145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2018 NTT DATA INSTITUTE OF MANAGEMENT CONSULTING, Inc.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301222" y="2045743"/>
            <a:ext cx="7842781" cy="694736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7561" tIns="38780" rIns="77561" bIns="38780" anchor="ctr"/>
          <a:lstStyle/>
          <a:p>
            <a:pPr defTabSz="775618">
              <a:defRPr/>
            </a:pPr>
            <a:endParaRPr kumimoji="0" lang="en-US" altLang="en-US" sz="1569" kern="0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1301880" y="2740479"/>
            <a:ext cx="7842120" cy="691404"/>
          </a:xfrm>
          <a:prstGeom prst="rect">
            <a:avLst/>
          </a:prstGeom>
          <a:solidFill>
            <a:srgbClr val="A4B6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412411" y="2061238"/>
            <a:ext cx="6915378" cy="662074"/>
          </a:xfrm>
          <a:prstGeom prst="rect">
            <a:avLst/>
          </a:prstGeom>
        </p:spPr>
        <p:txBody>
          <a:bodyPr lIns="84024" tIns="42012" rIns="84024" bIns="42012" anchor="ctr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z="1846" smtClean="0"/>
              <a:t>マスター タイトルの書式設定</a:t>
            </a:r>
            <a:endParaRPr lang="en-US" sz="1846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8873452" y="6742244"/>
            <a:ext cx="270548" cy="227113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fld id="{B81353C4-87EF-784D-9B49-76D7931112DF}" type="slidenum">
              <a:rPr kumimoji="0" lang="en-US" sz="738">
                <a:solidFill>
                  <a:srgbClr val="000000"/>
                </a:solidFill>
                <a:latin typeface="Arial"/>
                <a:cs typeface="Arial"/>
              </a:rPr>
              <a:pPr defTabSz="421975"/>
              <a:t>‹#›</a:t>
            </a:fld>
            <a:endParaRPr kumimoji="0" lang="en-US" sz="738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898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0"/>
          </p:nvPr>
        </p:nvSpPr>
        <p:spPr>
          <a:xfrm>
            <a:off x="274495" y="944176"/>
            <a:ext cx="8619035" cy="55607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  <a:lvl2pPr marL="630032" indent="-208057">
              <a:buFont typeface="Wingdings" pitchFamily="2" charset="2"/>
              <a:buChar char="Ø"/>
              <a:defRPr/>
            </a:lvl2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872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二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0"/>
          </p:nvPr>
        </p:nvSpPr>
        <p:spPr>
          <a:xfrm>
            <a:off x="274492" y="944060"/>
            <a:ext cx="4151684" cy="55607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  <a:lvl2pPr marL="630032" indent="-208057">
              <a:buFont typeface="Wingdings" pitchFamily="2" charset="2"/>
              <a:buChar char="Ø"/>
              <a:defRPr/>
            </a:lvl2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1"/>
          </p:nvPr>
        </p:nvSpPr>
        <p:spPr>
          <a:xfrm>
            <a:off x="4755566" y="944063"/>
            <a:ext cx="4158762" cy="5561013"/>
          </a:xfrm>
          <a:prstGeom prst="rect">
            <a:avLst/>
          </a:prstGeom>
        </p:spPr>
        <p:txBody>
          <a:bodyPr/>
          <a:lstStyle>
            <a:lvl1pPr>
              <a:defRPr lang="ja-JP" altLang="en-US" dirty="0" smtClean="0"/>
            </a:lvl1pPr>
            <a:lvl2pPr>
              <a:defRPr lang="ja-JP" altLang="en-US" dirty="0" smtClean="0"/>
            </a:lvl2pPr>
            <a:lvl3pPr>
              <a:defRPr lang="ja-JP" altLang="en-US" dirty="0" smtClean="0"/>
            </a:lvl3pPr>
            <a:lvl4pPr>
              <a:defRPr lang="ja-JP" altLang="en-US" dirty="0" smtClean="0"/>
            </a:lvl4pPr>
            <a:lvl5pPr>
              <a:defRPr lang="ja-JP" altLang="en-US" dirty="0"/>
            </a:lvl5pPr>
          </a:lstStyle>
          <a:p>
            <a:pPr marL="0" lvl="0" indent="0">
              <a:buFontTx/>
              <a:buNone/>
            </a:pPr>
            <a:r>
              <a:rPr kumimoji="1" lang="ja-JP" altLang="en-US" smtClean="0"/>
              <a:t>マスター テキストの書式設定</a:t>
            </a:r>
          </a:p>
          <a:p>
            <a:pPr marL="0" lvl="1" indent="0">
              <a:buFontTx/>
              <a:buNone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marL="0" lvl="2" indent="0">
              <a:buFontTx/>
              <a:buNone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marL="0" lvl="3" indent="0">
              <a:buFontTx/>
              <a:buNone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marL="0" lvl="4" indent="0">
              <a:buFontTx/>
              <a:buNone/>
            </a:pPr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5243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39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04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856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ド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32" y="6129643"/>
            <a:ext cx="2189237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2011 NTT DATA Corporation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2174678" cy="6858000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pic>
        <p:nvPicPr>
          <p:cNvPr id="9" name="Picture 8" descr="NTT_Brand_Slid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277871"/>
            <a:ext cx="2174678" cy="2308024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0" y="6758942"/>
            <a:ext cx="3123028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2018 NTT DATA INSTITUTE OF MANAGEMENT CONSULTING, Inc.</a:t>
            </a:r>
          </a:p>
        </p:txBody>
      </p:sp>
      <p:pic>
        <p:nvPicPr>
          <p:cNvPr id="12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970" y="2842022"/>
            <a:ext cx="4016233" cy="111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09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中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2"/>
          <p:cNvSpPr txBox="1">
            <a:spLocks noChangeArrowheads="1"/>
          </p:cNvSpPr>
          <p:nvPr userDrawn="1"/>
        </p:nvSpPr>
        <p:spPr bwMode="auto">
          <a:xfrm>
            <a:off x="213949" y="6592893"/>
            <a:ext cx="3028950" cy="11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defTabSz="608013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  <a:lvl2pPr marL="742950" indent="-285750" defTabSz="608013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2pPr>
            <a:lvl3pPr marL="1143000" indent="-228600" defTabSz="608013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3pPr>
            <a:lvl4pPr marL="1600200" indent="-228600" defTabSz="608013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4pPr>
            <a:lvl5pPr marL="2057400" indent="-228600" defTabSz="608013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5pPr>
            <a:lvl6pPr marL="2514600" indent="-228600" defTabSz="6080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6pPr>
            <a:lvl7pPr marL="2971800" indent="-228600" defTabSz="6080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7pPr>
            <a:lvl8pPr marL="3429000" indent="-228600" defTabSz="6080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8pPr>
            <a:lvl9pPr marL="3886200" indent="-228600" defTabSz="6080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9pPr>
          </a:lstStyle>
          <a:p>
            <a:pPr>
              <a:defRPr/>
            </a:pPr>
            <a:r>
              <a:rPr kumimoji="0" lang="en-US" altLang="ja-JP" sz="738" dirty="0" smtClean="0">
                <a:solidFill>
                  <a:srgbClr val="FFFFFF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© 2018 </a:t>
            </a:r>
            <a:r>
              <a:rPr lang="en-US" altLang="ja-JP" sz="738" dirty="0" smtClean="0">
                <a:solidFill>
                  <a:srgbClr val="FFFFFF"/>
                </a:solidFill>
              </a:rPr>
              <a:t>NTT DATA </a:t>
            </a:r>
            <a:r>
              <a:rPr lang="ja-JP" altLang="en-US" sz="738" dirty="0" smtClean="0">
                <a:solidFill>
                  <a:srgbClr val="FFFFFF"/>
                </a:solidFill>
              </a:rPr>
              <a:t> </a:t>
            </a:r>
            <a:r>
              <a:rPr lang="en-US" altLang="ja-JP" sz="738" dirty="0" smtClean="0">
                <a:solidFill>
                  <a:srgbClr val="FFFFFF"/>
                </a:solidFill>
              </a:rPr>
              <a:t>Corporation</a:t>
            </a:r>
            <a:endParaRPr kumimoji="0" lang="en-US" altLang="ja-JP" sz="738" dirty="0" smtClean="0">
              <a:solidFill>
                <a:srgbClr val="FFFFFF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TextBox 16"/>
          <p:cNvSpPr txBox="1">
            <a:spLocks noChangeArrowheads="1"/>
          </p:cNvSpPr>
          <p:nvPr userDrawn="1"/>
        </p:nvSpPr>
        <p:spPr bwMode="auto">
          <a:xfrm>
            <a:off x="4277462" y="6551613"/>
            <a:ext cx="618392" cy="170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5pPr>
            <a:lvl6pPr marL="2514600" indent="-228600" defTabSz="9255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6pPr>
            <a:lvl7pPr marL="2971800" indent="-228600" defTabSz="9255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7pPr>
            <a:lvl8pPr marL="3429000" indent="-228600" defTabSz="9255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8pPr>
            <a:lvl9pPr marL="3886200" indent="-228600" defTabSz="92551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9pPr>
          </a:lstStyle>
          <a:p>
            <a:pPr algn="ctr" defTabSz="421975">
              <a:defRPr/>
            </a:pPr>
            <a:fld id="{565C6896-3CF9-4443-A329-768A5DB63225}" type="slidenum">
              <a:rPr lang="en-US" altLang="ja-JP" sz="1108" smtClean="0">
                <a:solidFill>
                  <a:srgbClr val="FFFFFF"/>
                </a:solidFill>
              </a:rPr>
              <a:pPr algn="ctr" defTabSz="421975">
                <a:defRPr/>
              </a:pPr>
              <a:t>‹#›</a:t>
            </a:fld>
            <a:endParaRPr lang="en-US" altLang="ja-JP" sz="1108" smtClean="0">
              <a:solidFill>
                <a:srgbClr val="FFFFFF"/>
              </a:solidFill>
            </a:endParaRPr>
          </a:p>
        </p:txBody>
      </p:sp>
      <p:pic>
        <p:nvPicPr>
          <p:cNvPr id="5" name="図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4" y="6503995"/>
            <a:ext cx="108731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428924" y="908720"/>
            <a:ext cx="6267116" cy="4412378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2215" spc="185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9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/>
          <p:nvPr userDrawn="1"/>
        </p:nvSpPr>
        <p:spPr>
          <a:xfrm>
            <a:off x="0" y="0"/>
            <a:ext cx="9144000" cy="73370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>
            <a:normAutofit/>
          </a:bodyPr>
          <a:lstStyle/>
          <a:p>
            <a:pPr algn="ctr" defTabSz="421975"/>
            <a:endParaRPr kumimoji="0" lang="en-US" sz="1662" dirty="0">
              <a:solidFill>
                <a:srgbClr val="FFFFFF"/>
              </a:solidFill>
            </a:endParaRPr>
          </a:p>
        </p:txBody>
      </p:sp>
      <p:sp>
        <p:nvSpPr>
          <p:cNvPr id="6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252047" y="2902"/>
            <a:ext cx="8639908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2215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209051" marR="0" lvl="0" indent="-209051" algn="l" defTabSz="56267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dirty="0" smtClean="0"/>
              <a:t>［タイトル］</a:t>
            </a:r>
            <a:endParaRPr kumimoji="1" lang="en-US" altLang="ja-JP" dirty="0" smtClean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2047" y="1557338"/>
            <a:ext cx="8639908" cy="4392612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charset="0"/>
              <a:buNone/>
              <a:defRPr sz="1662" b="0" i="0" spc="92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74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46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21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693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 smtClean="0"/>
              <a:t>テキストの入力</a:t>
            </a:r>
            <a:endParaRPr kumimoji="1" lang="ja-JP" altLang="en-US" dirty="0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252047" y="836640"/>
            <a:ext cx="8639908" cy="432060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charset="0"/>
              <a:buNone/>
              <a:defRPr sz="1662" b="0" i="0" spc="92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74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46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21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693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 smtClean="0"/>
              <a:t>テキストの入力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78557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341">
          <p15:clr>
            <a:srgbClr val="FBAE40"/>
          </p15:clr>
        </p15:guide>
        <p15:guide id="2" orient="horz" pos="3974">
          <p15:clr>
            <a:srgbClr val="FBAE40"/>
          </p15:clr>
        </p15:guide>
        <p15:guide id="3" orient="horz" pos="3748">
          <p15:clr>
            <a:srgbClr val="FBAE40"/>
          </p15:clr>
        </p15:guide>
        <p15:guide id="4" orient="horz" pos="981">
          <p15:clr>
            <a:srgbClr val="FBAE40"/>
          </p15:clr>
        </p15:guide>
        <p15:guide id="5" pos="1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6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45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89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00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2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0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3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59273-882A-433C-B582-85C04F42BD6A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CB5E5-8BD3-4789-B5C8-142097587E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45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0"/>
          <p:cNvSpPr/>
          <p:nvPr/>
        </p:nvSpPr>
        <p:spPr>
          <a:xfrm>
            <a:off x="2" y="0"/>
            <a:ext cx="7735280" cy="664180"/>
          </a:xfrm>
          <a:prstGeom prst="rect">
            <a:avLst/>
          </a:prstGeom>
          <a:solidFill>
            <a:srgbClr val="E1E7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pic>
        <p:nvPicPr>
          <p:cNvPr id="7" name="Picture 31" descr="NTT_Title_and_Content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" y="0"/>
            <a:ext cx="625806" cy="664180"/>
          </a:xfrm>
          <a:prstGeom prst="rect">
            <a:avLst/>
          </a:prstGeom>
        </p:spPr>
      </p:pic>
      <p:sp>
        <p:nvSpPr>
          <p:cNvPr id="8" name="Rectangle 32"/>
          <p:cNvSpPr/>
          <p:nvPr/>
        </p:nvSpPr>
        <p:spPr>
          <a:xfrm>
            <a:off x="7735936" y="0"/>
            <a:ext cx="1408064" cy="664180"/>
          </a:xfrm>
          <a:prstGeom prst="rect">
            <a:avLst/>
          </a:prstGeom>
          <a:solidFill>
            <a:srgbClr val="E1E7F3">
              <a:alpha val="4980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/>
          <a:lstStyle/>
          <a:p>
            <a:pPr algn="ctr" defTabSz="421975"/>
            <a:endParaRPr kumimoji="0" lang="en-US" sz="1662">
              <a:solidFill>
                <a:srgbClr val="FFFFFF"/>
              </a:solidFill>
            </a:endParaRPr>
          </a:p>
        </p:txBody>
      </p:sp>
      <p:pic>
        <p:nvPicPr>
          <p:cNvPr id="9" name="Picture 33" descr="NTT_logo_RGB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05429" y="281454"/>
            <a:ext cx="1071693" cy="165999"/>
          </a:xfrm>
          <a:prstGeom prst="rect">
            <a:avLst/>
          </a:prstGeom>
        </p:spPr>
      </p:pic>
      <p:grpSp>
        <p:nvGrpSpPr>
          <p:cNvPr id="10" name="Group 51"/>
          <p:cNvGrpSpPr/>
          <p:nvPr/>
        </p:nvGrpSpPr>
        <p:grpSpPr>
          <a:xfrm>
            <a:off x="0" y="6738104"/>
            <a:ext cx="9144000" cy="119896"/>
            <a:chOff x="0" y="6731877"/>
            <a:chExt cx="10688638" cy="132052"/>
          </a:xfrm>
        </p:grpSpPr>
        <p:sp>
          <p:nvSpPr>
            <p:cNvPr id="11" name="Rectangle 52"/>
            <p:cNvSpPr/>
            <p:nvPr userDrawn="1"/>
          </p:nvSpPr>
          <p:spPr>
            <a:xfrm>
              <a:off x="0" y="6731877"/>
              <a:ext cx="10688638" cy="132052"/>
            </a:xfrm>
            <a:prstGeom prst="rect">
              <a:avLst/>
            </a:prstGeom>
            <a:solidFill>
              <a:srgbClr val="E1E7F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1975"/>
              <a:endParaRPr kumimoji="0" lang="en-US" sz="1662">
                <a:solidFill>
                  <a:srgbClr val="FFFFFF"/>
                </a:solidFill>
              </a:endParaRPr>
            </a:p>
          </p:txBody>
        </p:sp>
        <p:grpSp>
          <p:nvGrpSpPr>
            <p:cNvPr id="12" name="Group 103"/>
            <p:cNvGrpSpPr/>
            <p:nvPr userDrawn="1"/>
          </p:nvGrpSpPr>
          <p:grpSpPr>
            <a:xfrm>
              <a:off x="0" y="6731877"/>
              <a:ext cx="735013" cy="132052"/>
              <a:chOff x="0" y="6296155"/>
              <a:chExt cx="735013" cy="132052"/>
            </a:xfrm>
          </p:grpSpPr>
          <p:sp>
            <p:nvSpPr>
              <p:cNvPr id="13" name="Rectangle 54"/>
              <p:cNvSpPr/>
              <p:nvPr userDrawn="1"/>
            </p:nvSpPr>
            <p:spPr>
              <a:xfrm>
                <a:off x="612511" y="6296155"/>
                <a:ext cx="122502" cy="132052"/>
              </a:xfrm>
              <a:prstGeom prst="rect">
                <a:avLst/>
              </a:prstGeom>
              <a:solidFill>
                <a:srgbClr val="E6B6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1975"/>
                <a:endParaRPr kumimoji="0" lang="en-US" sz="1662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Rectangle 55"/>
              <p:cNvSpPr/>
              <p:nvPr userDrawn="1"/>
            </p:nvSpPr>
            <p:spPr>
              <a:xfrm>
                <a:off x="490009" y="6296155"/>
                <a:ext cx="122502" cy="132052"/>
              </a:xfrm>
              <a:prstGeom prst="rect">
                <a:avLst/>
              </a:prstGeom>
              <a:solidFill>
                <a:srgbClr val="C9695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775618">
                  <a:defRPr/>
                </a:pPr>
                <a:endParaRPr kumimoji="0" lang="en-US" altLang="en-US" sz="1569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Rectangle 56"/>
              <p:cNvSpPr/>
              <p:nvPr userDrawn="1"/>
            </p:nvSpPr>
            <p:spPr>
              <a:xfrm>
                <a:off x="367507" y="6296155"/>
                <a:ext cx="122502" cy="132052"/>
              </a:xfrm>
              <a:prstGeom prst="rect">
                <a:avLst/>
              </a:prstGeom>
              <a:solidFill>
                <a:srgbClr val="6785C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1975"/>
                <a:endParaRPr kumimoji="0" lang="en-US" sz="1662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57"/>
              <p:cNvSpPr/>
              <p:nvPr userDrawn="1"/>
            </p:nvSpPr>
            <p:spPr>
              <a:xfrm>
                <a:off x="245004" y="6296155"/>
                <a:ext cx="122502" cy="132052"/>
              </a:xfrm>
              <a:prstGeom prst="rect">
                <a:avLst/>
              </a:prstGeom>
              <a:solidFill>
                <a:srgbClr val="0080B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21975"/>
                <a:endParaRPr kumimoji="0" lang="en-US" sz="1662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58"/>
              <p:cNvSpPr/>
              <p:nvPr userDrawn="1"/>
            </p:nvSpPr>
            <p:spPr>
              <a:xfrm>
                <a:off x="122502" y="6296155"/>
                <a:ext cx="122502" cy="132052"/>
              </a:xfrm>
              <a:prstGeom prst="rect">
                <a:avLst/>
              </a:prstGeom>
              <a:solidFill>
                <a:srgbClr val="6F77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775618">
                  <a:defRPr/>
                </a:pPr>
                <a:endParaRPr kumimoji="0" lang="en-US" altLang="en-US" sz="1569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Rectangle 59"/>
              <p:cNvSpPr/>
              <p:nvPr userDrawn="1"/>
            </p:nvSpPr>
            <p:spPr>
              <a:xfrm>
                <a:off x="0" y="6296155"/>
                <a:ext cx="122502" cy="132052"/>
              </a:xfrm>
              <a:prstGeom prst="rect">
                <a:avLst/>
              </a:prstGeom>
              <a:solidFill>
                <a:srgbClr val="3F497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775618">
                  <a:defRPr/>
                </a:pPr>
                <a:endParaRPr kumimoji="0" lang="en-US" altLang="en-US" sz="1569" kern="0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19" name="TextBox 60"/>
          <p:cNvSpPr txBox="1"/>
          <p:nvPr/>
        </p:nvSpPr>
        <p:spPr>
          <a:xfrm>
            <a:off x="8873452" y="6742244"/>
            <a:ext cx="270548" cy="227113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fld id="{B81353C4-87EF-784D-9B49-76D7931112DF}" type="slidenum">
              <a:rPr kumimoji="0" lang="en-US" sz="738">
                <a:solidFill>
                  <a:srgbClr val="000000"/>
                </a:solidFill>
                <a:latin typeface="Arial"/>
                <a:cs typeface="Arial"/>
              </a:rPr>
              <a:pPr defTabSz="421975"/>
              <a:t>‹#›</a:t>
            </a:fld>
            <a:endParaRPr kumimoji="0" lang="en-US" sz="738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TextBox 61"/>
          <p:cNvSpPr txBox="1"/>
          <p:nvPr/>
        </p:nvSpPr>
        <p:spPr>
          <a:xfrm>
            <a:off x="657163" y="6757106"/>
            <a:ext cx="3120013" cy="85280"/>
          </a:xfrm>
          <a:prstGeom prst="rect">
            <a:avLst/>
          </a:prstGeom>
          <a:noFill/>
        </p:spPr>
        <p:txBody>
          <a:bodyPr wrap="square" lIns="77561" tIns="0" rIns="77561" bIns="0" rtlCol="0">
            <a:spAutoFit/>
          </a:bodyPr>
          <a:lstStyle/>
          <a:p>
            <a:pPr defTabSz="421975"/>
            <a:r>
              <a:rPr kumimoji="0" lang="en-US" sz="554" dirty="0">
                <a:solidFill>
                  <a:srgbClr val="000000"/>
                </a:solidFill>
                <a:latin typeface="Arial"/>
                <a:cs typeface="Arial"/>
              </a:rPr>
              <a:t>Copyright © 2018 NTT DATA INSTITUTE OF MANAGEMENT CONSULTING, Inc.</a:t>
            </a: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6078" y="0"/>
            <a:ext cx="7039098" cy="664180"/>
          </a:xfrm>
          <a:prstGeom prst="rect">
            <a:avLst/>
          </a:prstGeom>
          <a:noFill/>
        </p:spPr>
        <p:txBody>
          <a:bodyPr vert="horz" lIns="168048" tIns="42012" rIns="168048" bIns="42012" anchor="ctr" anchorCtr="0">
            <a:normAutofit/>
          </a:bodyPr>
          <a:lstStyle/>
          <a:p>
            <a:pPr marL="0" lvl="0" indent="0">
              <a:spcBef>
                <a:spcPct val="20000"/>
              </a:spcBef>
              <a:buFont typeface="Arial"/>
            </a:pPr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28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21975" rtl="0" eaLnBrk="1" latinLnBrk="0" hangingPunct="1">
        <a:spcBef>
          <a:spcPct val="0"/>
        </a:spcBef>
        <a:buNone/>
        <a:defRPr kumimoji="1" lang="ja-JP" altLang="en-US" sz="1846" kern="1200" baseline="0" smtClean="0">
          <a:solidFill>
            <a:schemeClr val="tx1"/>
          </a:solidFill>
          <a:latin typeface="+mn-ea"/>
          <a:ea typeface="+mn-ea"/>
          <a:cs typeface="+mn-cs"/>
        </a:defRPr>
      </a:lvl1pPr>
    </p:titleStyle>
    <p:bodyStyle>
      <a:lvl1pPr marL="156777" indent="-156777" algn="l" defTabSz="421975" rtl="0" eaLnBrk="1" latinLnBrk="0" hangingPunct="1">
        <a:spcBef>
          <a:spcPct val="20000"/>
        </a:spcBef>
        <a:buFont typeface="Arial"/>
        <a:buChar char="•"/>
        <a:defRPr kumimoji="1" lang="ja-JP" altLang="en-US" sz="1846" kern="1200" smtClean="0">
          <a:solidFill>
            <a:schemeClr val="tx1"/>
          </a:solidFill>
          <a:latin typeface="+mn-ea"/>
          <a:ea typeface="+mn-ea"/>
          <a:cs typeface="+mn-cs"/>
        </a:defRPr>
      </a:lvl1pPr>
      <a:lvl2pPr marL="630032" indent="-208057" algn="l" defTabSz="421975" rtl="0" eaLnBrk="1" latinLnBrk="0" hangingPunct="1">
        <a:spcBef>
          <a:spcPct val="20000"/>
        </a:spcBef>
        <a:buFont typeface="Arial"/>
        <a:buChar char="–"/>
        <a:defRPr kumimoji="1" lang="ja-JP" altLang="en-US" sz="1662" kern="1200" smtClean="0">
          <a:solidFill>
            <a:schemeClr val="tx1"/>
          </a:solidFill>
          <a:latin typeface="+mn-ea"/>
          <a:ea typeface="+mn-ea"/>
          <a:cs typeface="Arial"/>
        </a:defRPr>
      </a:lvl2pPr>
      <a:lvl3pPr marL="1006587" indent="-162636" algn="l" defTabSz="421975" rtl="0" eaLnBrk="1" latinLnBrk="0" hangingPunct="1">
        <a:spcBef>
          <a:spcPct val="20000"/>
        </a:spcBef>
        <a:buFont typeface="Arial"/>
        <a:buChar char="•"/>
        <a:defRPr kumimoji="1" lang="ja-JP" altLang="en-US" sz="1477" kern="1200" smtClean="0">
          <a:solidFill>
            <a:schemeClr val="tx1"/>
          </a:solidFill>
          <a:latin typeface="+mn-ea"/>
          <a:ea typeface="+mn-ea"/>
          <a:cs typeface="Arial"/>
        </a:defRPr>
      </a:lvl3pPr>
      <a:lvl4pPr marL="1425633" indent="-159706" algn="l" defTabSz="421975" rtl="0" eaLnBrk="1" latinLnBrk="0" hangingPunct="1">
        <a:spcBef>
          <a:spcPct val="20000"/>
        </a:spcBef>
        <a:buFont typeface="Arial"/>
        <a:buChar char="–"/>
        <a:defRPr kumimoji="1" lang="ja-JP" altLang="en-US" sz="1292" kern="1200" smtClean="0">
          <a:solidFill>
            <a:schemeClr val="tx1"/>
          </a:solidFill>
          <a:latin typeface="+mn-ea"/>
          <a:ea typeface="+mn-ea"/>
          <a:cs typeface="Arial"/>
        </a:defRPr>
      </a:lvl4pPr>
      <a:lvl5pPr marL="1846141" indent="-158240" algn="l" defTabSz="421975" rtl="0" eaLnBrk="1" latinLnBrk="0" hangingPunct="1">
        <a:spcBef>
          <a:spcPct val="20000"/>
        </a:spcBef>
        <a:buFont typeface="Arial"/>
        <a:buChar char="»"/>
        <a:defRPr kumimoji="1" lang="ja-JP" altLang="en-US" sz="1108" kern="1200" smtClean="0">
          <a:solidFill>
            <a:schemeClr val="tx1"/>
          </a:solidFill>
          <a:latin typeface="+mn-ea"/>
          <a:ea typeface="+mn-ea"/>
          <a:cs typeface="Arial"/>
        </a:defRPr>
      </a:lvl5pPr>
      <a:lvl6pPr marL="2320863" indent="-210987" algn="l" defTabSz="421975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0" indent="-210987" algn="l" defTabSz="421975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4815" indent="-210987" algn="l" defTabSz="421975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6790" indent="-210987" algn="l" defTabSz="421975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75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52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25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01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877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53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827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803" algn="l" defTabSz="421975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400" dirty="0" smtClean="0"/>
              <a:t>気づき</a:t>
            </a:r>
            <a:r>
              <a:rPr kumimoji="1" lang="ja-JP" altLang="en-US" sz="2400" dirty="0" smtClean="0"/>
              <a:t>シートの使い方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lang="en-US" altLang="ja-JP" sz="2400" dirty="0" smtClean="0"/>
              <a:t>【</a:t>
            </a:r>
            <a:r>
              <a:rPr lang="ja-JP" altLang="en-US" sz="2400" dirty="0" smtClean="0"/>
              <a:t>気づきシートは、研修会の当日までにご記入願います</a:t>
            </a:r>
            <a:r>
              <a:rPr lang="en-US" altLang="ja-JP" sz="2400" dirty="0" smtClean="0"/>
              <a:t>】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63688" y="3861048"/>
            <a:ext cx="43604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１</a:t>
            </a:r>
            <a:r>
              <a:rPr kumimoji="1" lang="ja-JP" altLang="en-US" sz="2800" dirty="0" smtClean="0"/>
              <a:t>）</a:t>
            </a:r>
            <a:r>
              <a:rPr kumimoji="1" lang="en-US" altLang="ja-JP" sz="2800" dirty="0" smtClean="0"/>
              <a:t>”</a:t>
            </a:r>
            <a:r>
              <a:rPr kumimoji="1" lang="ja-JP" altLang="en-US" sz="2800" dirty="0" smtClean="0"/>
              <a:t>気づきシート</a:t>
            </a:r>
            <a:r>
              <a:rPr kumimoji="1" lang="en-US" altLang="ja-JP" sz="2800" dirty="0" smtClean="0"/>
              <a:t>“</a:t>
            </a:r>
            <a:r>
              <a:rPr kumimoji="1" lang="ja-JP" altLang="en-US" sz="2800" dirty="0" smtClean="0"/>
              <a:t>の使い方</a:t>
            </a:r>
            <a:endParaRPr kumimoji="1" lang="en-US" altLang="ja-JP" sz="2800" dirty="0" smtClean="0"/>
          </a:p>
          <a:p>
            <a:r>
              <a:rPr lang="ja-JP" altLang="en-US" sz="2800" dirty="0"/>
              <a:t>２</a:t>
            </a:r>
            <a:r>
              <a:rPr lang="ja-JP" altLang="en-US" sz="2800" dirty="0" smtClean="0"/>
              <a:t>）記入例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1831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気づきシートの使い方</a:t>
            </a:r>
            <a:endParaRPr kumimoji="1" lang="ja-JP" altLang="en-US" sz="3600" dirty="0"/>
          </a:p>
        </p:txBody>
      </p:sp>
      <p:sp>
        <p:nvSpPr>
          <p:cNvPr id="4" name="角丸四角形 3"/>
          <p:cNvSpPr/>
          <p:nvPr/>
        </p:nvSpPr>
        <p:spPr>
          <a:xfrm>
            <a:off x="251520" y="1340768"/>
            <a:ext cx="2376264" cy="127653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①何ができる？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51520" y="2944550"/>
            <a:ext cx="2376264" cy="127653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誰が書く？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   何を書く</a:t>
            </a:r>
            <a:r>
              <a:rPr lang="ja-JP" altLang="en-US" sz="2400" dirty="0">
                <a:solidFill>
                  <a:schemeClr val="tx1"/>
                </a:solidFill>
              </a:rPr>
              <a:t>？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51520" y="4581128"/>
            <a:ext cx="2376264" cy="127653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③提出する？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7784" y="1484784"/>
            <a:ext cx="62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現場</a:t>
            </a:r>
            <a:r>
              <a:rPr lang="ja-JP" altLang="en-US" dirty="0" smtClean="0"/>
              <a:t>の</a:t>
            </a:r>
            <a:r>
              <a:rPr lang="ja-JP" altLang="en-US" dirty="0"/>
              <a:t>問題点</a:t>
            </a:r>
            <a:r>
              <a:rPr lang="ja-JP" altLang="en-US" dirty="0" smtClean="0"/>
              <a:t>を</a:t>
            </a:r>
            <a:r>
              <a:rPr lang="ja-JP" altLang="en-US" dirty="0" smtClean="0">
                <a:solidFill>
                  <a:srgbClr val="FF0000"/>
                </a:solidFill>
              </a:rPr>
              <a:t>簡便に数多く集める</a:t>
            </a:r>
            <a:r>
              <a:rPr lang="ja-JP" altLang="en-US" dirty="0" smtClean="0"/>
              <a:t>ことができます。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みつけた課題を、「ムリ・ムダ・ムラ」で</a:t>
            </a:r>
            <a:r>
              <a:rPr kumimoji="1" lang="ja-JP" altLang="en-US" dirty="0" smtClean="0">
                <a:solidFill>
                  <a:srgbClr val="FF0000"/>
                </a:solidFill>
              </a:rPr>
              <a:t>識別</a:t>
            </a:r>
            <a:r>
              <a:rPr kumimoji="1" lang="ja-JP" altLang="en-US" dirty="0" smtClean="0"/>
              <a:t>する事ができます。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見つけた課題が関連する介護の価値（</a:t>
            </a:r>
            <a:r>
              <a:rPr lang="en-US" altLang="ja-JP" dirty="0" smtClean="0"/>
              <a:t>SCQDEF</a:t>
            </a:r>
            <a:r>
              <a:rPr lang="ja-JP" altLang="en-US" dirty="0" smtClean="0"/>
              <a:t>）で</a:t>
            </a:r>
            <a:r>
              <a:rPr lang="ja-JP" altLang="en-US" dirty="0" smtClean="0">
                <a:solidFill>
                  <a:srgbClr val="FF0000"/>
                </a:solidFill>
              </a:rPr>
              <a:t>整理</a:t>
            </a:r>
            <a:r>
              <a:rPr lang="ja-JP" altLang="en-US" dirty="0" smtClean="0"/>
              <a:t>できます。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55573" y="2944550"/>
            <a:ext cx="62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solidFill>
                  <a:srgbClr val="FF0000"/>
                </a:solidFill>
              </a:rPr>
              <a:t>誰でも</a:t>
            </a:r>
            <a:r>
              <a:rPr lang="ja-JP" altLang="en-US" dirty="0" smtClean="0"/>
              <a:t>書くことができます。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非常勤</a:t>
            </a:r>
            <a:r>
              <a:rPr lang="ja-JP" altLang="en-US" dirty="0" smtClean="0"/>
              <a:t>でも？）はい、ぜひ書いてください。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経営者</a:t>
            </a:r>
            <a:r>
              <a:rPr lang="ja-JP" altLang="en-US" dirty="0" smtClean="0"/>
              <a:t>でも？）もちろんです、経営課題も歓迎します。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間接業務</a:t>
            </a:r>
            <a:r>
              <a:rPr lang="ja-JP" altLang="en-US" dirty="0" smtClean="0"/>
              <a:t>でも？）掃除や片付け、送迎などでも構いません。</a:t>
            </a:r>
            <a:endParaRPr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55573" y="4581128"/>
            <a:ext cx="62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 smtClean="0">
                <a:solidFill>
                  <a:srgbClr val="FF0000"/>
                </a:solidFill>
              </a:rPr>
              <a:t>提出する必要</a:t>
            </a:r>
            <a:r>
              <a:rPr lang="ja-JP" altLang="en-US" dirty="0" smtClean="0"/>
              <a:t>があります。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 smtClean="0">
                <a:solidFill>
                  <a:srgbClr val="FF0000"/>
                </a:solidFill>
              </a:rPr>
              <a:t>研修会の当日に記入されたものを</a:t>
            </a:r>
            <a:r>
              <a:rPr lang="ja-JP" altLang="en-US" b="1" dirty="0">
                <a:solidFill>
                  <a:srgbClr val="FF0000"/>
                </a:solidFill>
              </a:rPr>
              <a:t>全</a:t>
            </a:r>
            <a:r>
              <a:rPr lang="ja-JP" altLang="en-US" b="1" dirty="0" smtClean="0">
                <a:solidFill>
                  <a:srgbClr val="FF0000"/>
                </a:solidFill>
              </a:rPr>
              <a:t>てお持ちいただきます。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 smtClean="0">
                <a:solidFill>
                  <a:srgbClr val="FF0000"/>
                </a:solidFill>
              </a:rPr>
              <a:t>同じ事業所内で</a:t>
            </a:r>
            <a:r>
              <a:rPr lang="en-US" altLang="ja-JP" b="1" dirty="0" smtClean="0">
                <a:solidFill>
                  <a:srgbClr val="FF0000"/>
                </a:solidFill>
              </a:rPr>
              <a:t>20</a:t>
            </a:r>
            <a:r>
              <a:rPr lang="ja-JP" altLang="en-US" b="1" dirty="0">
                <a:solidFill>
                  <a:srgbClr val="FF0000"/>
                </a:solidFill>
              </a:rPr>
              <a:t>枚</a:t>
            </a:r>
            <a:r>
              <a:rPr lang="ja-JP" altLang="en-US" b="1" dirty="0" smtClean="0">
                <a:solidFill>
                  <a:srgbClr val="FF0000"/>
                </a:solidFill>
              </a:rPr>
              <a:t>以上（</a:t>
            </a:r>
            <a:r>
              <a:rPr lang="en-US" altLang="ja-JP" b="1" dirty="0" smtClean="0">
                <a:solidFill>
                  <a:srgbClr val="FF0000"/>
                </a:solidFill>
              </a:rPr>
              <a:t>20</a:t>
            </a:r>
            <a:r>
              <a:rPr lang="ja-JP" altLang="en-US" b="1" dirty="0">
                <a:solidFill>
                  <a:srgbClr val="FF0000"/>
                </a:solidFill>
              </a:rPr>
              <a:t>個</a:t>
            </a:r>
            <a:r>
              <a:rPr lang="ja-JP" altLang="en-US" b="1" dirty="0" smtClean="0">
                <a:solidFill>
                  <a:srgbClr val="FF0000"/>
                </a:solidFill>
              </a:rPr>
              <a:t>以上）</a:t>
            </a:r>
            <a:r>
              <a:rPr lang="ja-JP" altLang="en-US" dirty="0" smtClean="0"/>
              <a:t>を目指してください。</a:t>
            </a:r>
            <a:endParaRPr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/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紙</a:t>
            </a:r>
            <a:r>
              <a:rPr lang="ja-JP" altLang="en-US" dirty="0" smtClean="0"/>
              <a:t>で？）</a:t>
            </a:r>
            <a:r>
              <a:rPr lang="ja-JP" altLang="en-US" dirty="0" smtClean="0">
                <a:solidFill>
                  <a:srgbClr val="FF0000"/>
                </a:solidFill>
              </a:rPr>
              <a:t>紙</a:t>
            </a:r>
            <a:r>
              <a:rPr lang="ja-JP" altLang="en-US" dirty="0" smtClean="0"/>
              <a:t>でも、スキャンした</a:t>
            </a:r>
            <a:r>
              <a:rPr lang="en-US" altLang="ja-JP" dirty="0" smtClean="0">
                <a:solidFill>
                  <a:srgbClr val="FF0000"/>
                </a:solidFill>
              </a:rPr>
              <a:t>PDF</a:t>
            </a:r>
            <a:r>
              <a:rPr lang="ja-JP" altLang="en-US" dirty="0" smtClean="0"/>
              <a:t>でも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です。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5979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6" y="30043"/>
            <a:ext cx="4515404" cy="336488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661" y="30043"/>
            <a:ext cx="4515404" cy="336488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3" y="3493118"/>
            <a:ext cx="4515404" cy="336488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3493118"/>
            <a:ext cx="4515404" cy="336488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5576" y="836712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いつも</a:t>
            </a:r>
            <a:endParaRPr kumimoji="1" lang="en-US" altLang="ja-JP" dirty="0" smtClean="0"/>
          </a:p>
          <a:p>
            <a:r>
              <a:rPr lang="ja-JP" altLang="en-US" dirty="0" smtClean="0"/>
              <a:t>フロア内に</a:t>
            </a:r>
            <a:r>
              <a:rPr lang="ja-JP" altLang="en-US" dirty="0"/>
              <a:t>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220486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人手不足にて、ご利用者の方が転倒・事故の危険性が高い</a:t>
            </a:r>
            <a:endParaRPr kumimoji="1"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8107" y="1764871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74887" y="2534707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1300" y="98072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昼食時の準備等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9252" y="220486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食事（ご飯）のあまりが多すぎる。日によって、</a:t>
            </a:r>
            <a:r>
              <a:rPr lang="ja-JP" altLang="en-US" dirty="0" smtClean="0"/>
              <a:t>多くあまる</a:t>
            </a:r>
            <a:r>
              <a:rPr lang="ja-JP" altLang="en-US" dirty="0"/>
              <a:t>場合</a:t>
            </a:r>
            <a:r>
              <a:rPr lang="ja-JP" altLang="en-US" dirty="0" smtClean="0"/>
              <a:t>がある。</a:t>
            </a:r>
            <a:endParaRPr kumimoji="1" lang="en-US" altLang="ja-JP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737797" y="2044443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729397" y="2633770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36854" y="4294837"/>
            <a:ext cx="100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倉庫内</a:t>
            </a:r>
            <a:endParaRPr kumimoji="1" lang="en-US" altLang="ja-JP" dirty="0" smtClean="0"/>
          </a:p>
          <a:p>
            <a:r>
              <a:rPr lang="ja-JP" altLang="en-US" dirty="0" smtClean="0"/>
              <a:t>フロア</a:t>
            </a:r>
            <a:r>
              <a:rPr lang="ja-JP" altLang="en-US" dirty="0"/>
              <a:t>内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1520" y="558924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整理</a:t>
            </a:r>
            <a:r>
              <a:rPr lang="ja-JP" altLang="en-US" dirty="0"/>
              <a:t>整頓</a:t>
            </a:r>
            <a:r>
              <a:rPr lang="ja-JP" altLang="en-US" dirty="0" smtClean="0"/>
              <a:t>ができておらず、</a:t>
            </a:r>
            <a:r>
              <a:rPr lang="ja-JP" altLang="en-US" dirty="0"/>
              <a:t>使用</a:t>
            </a:r>
            <a:r>
              <a:rPr lang="ja-JP" altLang="en-US" dirty="0" smtClean="0"/>
              <a:t>したものが、出っ放しになっている</a:t>
            </a:r>
            <a:endParaRPr lang="en-US" altLang="ja-JP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63805" y="5229200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55854" y="5415027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76056" y="4427820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業務中（午前中、来所されてから）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6924" y="5626156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フロアに残っている人数が少ない（待機のみ）</a:t>
            </a:r>
            <a:endParaRPr lang="en-US" altLang="ja-JP" dirty="0" smtClean="0"/>
          </a:p>
          <a:p>
            <a:r>
              <a:rPr lang="ja-JP" altLang="en-US" dirty="0" smtClean="0"/>
              <a:t>人手不足に関係</a:t>
            </a:r>
            <a:endParaRPr lang="en-US" altLang="ja-JP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704041" y="5410137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696090" y="5253053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695403" y="6010957"/>
            <a:ext cx="235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／</a:t>
            </a:r>
            <a:endParaRPr kumimoji="1" lang="ja-JP" altLang="en-US" sz="10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07704" y="-1591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特養</a:t>
            </a:r>
            <a:endParaRPr kumimoji="1" lang="ja-JP" altLang="en-US" sz="11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843808" y="-2738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山田</a:t>
            </a:r>
            <a:endParaRPr kumimoji="1" lang="ja-JP" altLang="en-US" sz="11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21313" y="-37139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リーダ</a:t>
            </a:r>
            <a:r>
              <a:rPr lang="ja-JP" altLang="en-US" sz="1100" dirty="0" smtClean="0"/>
              <a:t>ー</a:t>
            </a:r>
            <a:endParaRPr kumimoji="1" lang="ja-JP" altLang="en-US" sz="11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19672" y="342900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定期巡回</a:t>
            </a:r>
            <a:endParaRPr kumimoji="1" lang="ja-JP" altLang="en-US" sz="11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71800" y="342622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吉田</a:t>
            </a:r>
            <a:endParaRPr kumimoji="1" lang="ja-JP" altLang="en-US" sz="11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649305" y="3416467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オペレーター</a:t>
            </a:r>
            <a:endParaRPr kumimoji="1"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0431" y="-15914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/>
              <a:t>G</a:t>
            </a:r>
            <a:r>
              <a:rPr lang="en-US" altLang="ja-JP" sz="1100" dirty="0"/>
              <a:t>H</a:t>
            </a:r>
            <a:endParaRPr kumimoji="1" lang="ja-JP" altLang="en-US" sz="11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56535" y="-27384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白木</a:t>
            </a:r>
            <a:endParaRPr kumimoji="1" lang="ja-JP" altLang="en-US" sz="11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234040" y="-37139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リーダ</a:t>
            </a:r>
            <a:r>
              <a:rPr lang="ja-JP" altLang="en-US" sz="1100" dirty="0" smtClean="0"/>
              <a:t>ー</a:t>
            </a:r>
            <a:endParaRPr kumimoji="1" lang="ja-JP" altLang="en-US" sz="11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3423618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デイサービス</a:t>
            </a:r>
            <a:endParaRPr kumimoji="1" lang="ja-JP" altLang="en-US" sz="11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56535" y="341214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木田</a:t>
            </a:r>
            <a:endParaRPr kumimoji="1" lang="ja-JP" altLang="en-US" sz="11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234040" y="34290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一般</a:t>
            </a:r>
            <a:endParaRPr kumimoji="1" lang="ja-JP" altLang="en-US" sz="1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19872" y="288589"/>
            <a:ext cx="13131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</a:rPr>
              <a:t>例</a:t>
            </a:r>
            <a:endParaRPr kumimoji="1" lang="ja-JP" altLang="en-U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2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プレゼンテーションテンプレート01">
  <a:themeElements>
    <a:clrScheme name="NTTDATA2012">
      <a:dk1>
        <a:srgbClr val="000000"/>
      </a:dk1>
      <a:lt1>
        <a:srgbClr val="FFFFFF"/>
      </a:lt1>
      <a:dk2>
        <a:srgbClr val="333333"/>
      </a:dk2>
      <a:lt2>
        <a:srgbClr val="E1E7F3"/>
      </a:lt2>
      <a:accent1>
        <a:srgbClr val="C2CEE6"/>
      </a:accent1>
      <a:accent2>
        <a:srgbClr val="6785C1"/>
      </a:accent2>
      <a:accent3>
        <a:srgbClr val="0F1C50"/>
      </a:accent3>
      <a:accent4>
        <a:srgbClr val="0080B1"/>
      </a:accent4>
      <a:accent5>
        <a:srgbClr val="E6B600"/>
      </a:accent5>
      <a:accent6>
        <a:srgbClr val="BC4328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2"/>
          </a:solidFill>
        </a:ln>
        <a:effectLst/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285</Words>
  <Application>Microsoft Office PowerPoint</Application>
  <PresentationFormat>画面に合わせる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HGPｺﾞｼｯｸE</vt:lpstr>
      <vt:lpstr>HGPｺﾞｼｯｸE</vt:lpstr>
      <vt:lpstr>Meiryo UI</vt:lpstr>
      <vt:lpstr>ＭＳ Ｐゴシック</vt:lpstr>
      <vt:lpstr>Arial</vt:lpstr>
      <vt:lpstr>Calibri</vt:lpstr>
      <vt:lpstr>Wingdings</vt:lpstr>
      <vt:lpstr>Office ​​テーマ</vt:lpstr>
      <vt:lpstr>プレゼンテーションテンプレート01</vt:lpstr>
      <vt:lpstr>気づきシートの使い方 【気づきシートは、研修会の当日までにご記入願います】</vt:lpstr>
      <vt:lpstr>気づきシートの使い方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 俊之</dc:creator>
  <cp:lastModifiedBy>石山 大志</cp:lastModifiedBy>
  <cp:revision>35</cp:revision>
  <cp:lastPrinted>2018-07-31T08:03:24Z</cp:lastPrinted>
  <dcterms:created xsi:type="dcterms:W3CDTF">2016-09-21T01:12:00Z</dcterms:created>
  <dcterms:modified xsi:type="dcterms:W3CDTF">2018-12-05T02:33:27Z</dcterms:modified>
</cp:coreProperties>
</file>